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453" r:id="rId3"/>
    <p:sldId id="261" r:id="rId4"/>
    <p:sldId id="391" r:id="rId5"/>
    <p:sldId id="441" r:id="rId6"/>
    <p:sldId id="466" r:id="rId7"/>
    <p:sldId id="362" r:id="rId8"/>
    <p:sldId id="457" r:id="rId9"/>
    <p:sldId id="273" r:id="rId10"/>
    <p:sldId id="339" r:id="rId11"/>
    <p:sldId id="272" r:id="rId12"/>
    <p:sldId id="271" r:id="rId13"/>
    <p:sldId id="277" r:id="rId14"/>
    <p:sldId id="267" r:id="rId15"/>
    <p:sldId id="299" r:id="rId16"/>
    <p:sldId id="269" r:id="rId17"/>
    <p:sldId id="403" r:id="rId18"/>
    <p:sldId id="292" r:id="rId19"/>
    <p:sldId id="463" r:id="rId20"/>
    <p:sldId id="480" r:id="rId21"/>
    <p:sldId id="413" r:id="rId22"/>
    <p:sldId id="475" r:id="rId23"/>
    <p:sldId id="472" r:id="rId24"/>
    <p:sldId id="476" r:id="rId25"/>
    <p:sldId id="481" r:id="rId26"/>
    <p:sldId id="25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060"/>
    <a:srgbClr val="EC8C00"/>
    <a:srgbClr val="CC0000"/>
    <a:srgbClr val="008000"/>
    <a:srgbClr val="996633"/>
    <a:srgbClr val="CC6600"/>
    <a:srgbClr val="CC3300"/>
    <a:srgbClr val="000066"/>
    <a:srgbClr val="0033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4" autoAdjust="0"/>
    <p:restoredTop sz="99810" autoAdjust="0"/>
  </p:normalViewPr>
  <p:slideViewPr>
    <p:cSldViewPr>
      <p:cViewPr>
        <p:scale>
          <a:sx n="100" d="100"/>
          <a:sy n="100" d="100"/>
        </p:scale>
        <p:origin x="-10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19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E4C9B40-F887-425D-AD20-B5CCD1CC3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4C9B40-F887-425D-AD20-B5CCD1CC3F0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will consider models that touch more than just the more obvious pieces of the  business, they can come from any number of touch points</a:t>
            </a:r>
          </a:p>
          <a:p>
            <a:endParaRPr lang="en-US" dirty="0" smtClean="0"/>
          </a:p>
          <a:p>
            <a:r>
              <a:rPr lang="en-US" dirty="0" smtClean="0"/>
              <a:t>Ex/Mike asked Max to include signage and IEO in a demo model</a:t>
            </a:r>
          </a:p>
          <a:p>
            <a:endParaRPr lang="en-US" dirty="0" smtClean="0"/>
          </a:p>
          <a:p>
            <a:r>
              <a:rPr lang="en-US" dirty="0" smtClean="0"/>
              <a:t>Ex/Mike worked with TS to look at how to include DO/DB in our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4C9B40-F887-425D-AD20-B5CCD1CC3F0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534B91-C121-4EBD-812D-D67AE43BBD2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B8F73-11C7-4749-8CD1-629A4C5FF53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A2C35-FA54-47C0-ABD3-8879F4016E0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79563" y="300038"/>
            <a:ext cx="3686175" cy="2765425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3201988"/>
            <a:ext cx="6327775" cy="5942012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Brings us to second key topic on D10.. The path we are on --  need your help on how to talk to the system about this. 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Not your typical “project” – not a linear project or straight line development path.  Designing / developing a “system” as well as a series of components – balance.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For </a:t>
            </a:r>
            <a:r>
              <a:rPr lang="en-US" b="1" smtClean="0"/>
              <a:t>system design</a:t>
            </a:r>
            <a:r>
              <a:rPr lang="en-US" smtClean="0"/>
              <a:t>:  we have overall system goals / criteria (outcomes)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Principles: improving quality perceptions thru designed kitchen view, simplify tasks / enrich roles,  kitchen within kitchen for high/low volume, modular design.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System design includes:  Footprint / backbone, service model, production model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For </a:t>
            </a:r>
            <a:r>
              <a:rPr lang="en-US" b="1" smtClean="0"/>
              <a:t>component design</a:t>
            </a:r>
            <a:r>
              <a:rPr lang="en-US" smtClean="0"/>
              <a:t>:  detailed design criteria for specific solutions (i.e .holding time for 2 hours, customer control of ordering, rapid cooking of 10:1 in &lt;30 sec) 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Components – que bain, kiosk, counter top grill, mac fry station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But we </a:t>
            </a:r>
            <a:r>
              <a:rPr lang="en-US" b="1" smtClean="0"/>
              <a:t>go back and forth</a:t>
            </a:r>
            <a:r>
              <a:rPr lang="en-US" smtClean="0"/>
              <a:t> (and work on both) – system design determines what components are needed and feasibility work on components “informs” system design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Earlier this year, prelim system design and then a lot of work on critical components … some things we know how to do, some we don’t yet (rapid cooking red meat).. Component list red / yellow / green. 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Now heading into a period of finalizing and beta testing system design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Romeoville concept tests, AOW Beta tests / will learn and adjust system design as well as continue to work on critical components.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Blast 3 (remainder of 2006 focus)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2007:  Best tests and system refinement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Convention 2008:</a:t>
            </a:r>
            <a:r>
              <a:rPr lang="en-US" smtClean="0"/>
              <a:t>  Launch d10.  We will be asking the leadership / system to move forward with the d10 system even as not all of the “components” are available for sale.   What we will have: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 system design:  how to build new restaurants / remodel for d10 including flexibility, capability and quality food cues  It will be validated with 3 – 6 restaurant around the world. 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Our focus is being ready for that.. As I said, need your help in talking to our “system” at a system level… we are used to focusing on “things”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Let’s talk about 2007… our roadmap that moves us to the convention (Jim)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07C771-FAB3-4391-84CE-C81F8C93F04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4C9B40-F887-425D-AD20-B5CCD1CC3F0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75C7C-4F61-48C7-A07C-EDF09CF52B0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8BDF5B-1BA3-41EF-B0E5-A6DFA77FAEF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An example of a moon-shot may very well be the VIC.  Just like Jerry </a:t>
            </a:r>
            <a:r>
              <a:rPr lang="en-US" dirty="0" err="1" smtClean="0"/>
              <a:t>Sus’s</a:t>
            </a:r>
            <a:r>
              <a:rPr lang="en-US" dirty="0" smtClean="0"/>
              <a:t> moon-shot, the automatic fry machine, the VIC didn’t sell as is, but it has been cannibalized for parts in the construction of </a:t>
            </a:r>
            <a:r>
              <a:rPr lang="en-US" dirty="0" err="1" smtClean="0"/>
              <a:t>McDOT</a:t>
            </a:r>
            <a:r>
              <a:rPr lang="en-US" dirty="0" smtClean="0"/>
              <a:t>/</a:t>
            </a:r>
            <a:r>
              <a:rPr lang="en-US" dirty="0" err="1" smtClean="0"/>
              <a:t>ISiS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4C9B40-F887-425D-AD20-B5CCD1CC3F0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4C9B40-F887-425D-AD20-B5CCD1CC3F0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4C9B40-F887-425D-AD20-B5CCD1CC3F0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8EA21-0597-4718-A1BA-7D77E92ADB0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8EA21-0597-4718-A1BA-7D77E92ADB0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4C9B40-F887-425D-AD20-B5CCD1CC3F0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4C9B40-F887-425D-AD20-B5CCD1CC3F0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4C9B40-F887-425D-AD20-B5CCD1CC3F0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4C9B40-F887-425D-AD20-B5CCD1CC3F0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4C9B40-F887-425D-AD20-B5CCD1CC3F0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a challenge to develop models that include both goods and services.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4C9B40-F887-425D-AD20-B5CCD1CC3F0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Lot’s to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4C9B40-F887-425D-AD20-B5CCD1CC3F0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BF0D94-3FF0-47A8-9986-E6AD31086A2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McDonald’s believes Better, not bigger -&gt; make the model better, not bigger, don’t expand models past  the questions that they are good at answering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4C9B40-F887-425D-AD20-B5CCD1CC3F0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Models and Simulations can come from all over the company, and we want to use the right tool for the right job.</a:t>
            </a:r>
          </a:p>
          <a:p>
            <a:endParaRPr lang="en-US" dirty="0" smtClean="0"/>
          </a:p>
          <a:p>
            <a:r>
              <a:rPr lang="en-US" dirty="0" smtClean="0"/>
              <a:t>Ex, the capability model came from Equipment and Drive-Thru teams, but we now use it for SSP</a:t>
            </a:r>
          </a:p>
          <a:p>
            <a:endParaRPr lang="en-US" dirty="0" smtClean="0"/>
          </a:p>
          <a:p>
            <a:r>
              <a:rPr lang="en-US" dirty="0" smtClean="0"/>
              <a:t>Ex, The capacity tool came from the US, and we now are contemplating how  to use it  as the production system in a </a:t>
            </a:r>
            <a:r>
              <a:rPr lang="en-US" dirty="0" err="1" smtClean="0"/>
              <a:t>McDOT</a:t>
            </a:r>
            <a:r>
              <a:rPr lang="en-US" dirty="0" smtClean="0"/>
              <a:t>-</a:t>
            </a:r>
            <a:r>
              <a:rPr lang="en-US" dirty="0" err="1" smtClean="0"/>
              <a:t>ISiS</a:t>
            </a:r>
            <a:r>
              <a:rPr lang="en-US" dirty="0" smtClean="0"/>
              <a:t>-Al combination.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4C9B40-F887-425D-AD20-B5CCD1CC3F0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dirty="0" smtClean="0">
                <a:latin typeface="Arial Narrow" pitchFamily="34" charset="0"/>
              </a:rPr>
              <a:t>As part of Innovation, our models should meet the same criteria: Inspiration/Impact Thinking, Be part of the development of new equipment, new systems, and be used in the analysis of AOQ support</a:t>
            </a:r>
          </a:p>
          <a:p>
            <a:endParaRPr lang="en-US" sz="1400" dirty="0" smtClean="0">
              <a:latin typeface="Arial Narrow" pitchFamily="34" charset="0"/>
            </a:endParaRPr>
          </a:p>
          <a:p>
            <a:endParaRPr lang="en-US" sz="1400" dirty="0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4AF1B9-3142-4FB5-871F-5E475EC43A4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fram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4288"/>
            <a:ext cx="4038600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824288"/>
            <a:ext cx="4038600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24288"/>
            <a:ext cx="4038600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4288"/>
            <a:ext cx="4038600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200400" cy="1162050"/>
          </a:xfrm>
        </p:spPr>
        <p:txBody>
          <a:bodyPr anchor="b"/>
          <a:lstStyle>
            <a:lvl1pPr algn="l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mam.accessmcd.com/mcmac/storagearea/wa1/em007548/2040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yellow_blur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9" descr="innovation_arches"/>
          <p:cNvPicPr>
            <a:picLocks noChangeAspect="1" noChangeArrowheads="1"/>
          </p:cNvPicPr>
          <p:nvPr/>
        </p:nvPicPr>
        <p:blipFill>
          <a:blip r:embed="rId19" cstate="print"/>
          <a:srcRect l="20236" t="7854"/>
          <a:stretch>
            <a:fillRect/>
          </a:stretch>
        </p:blipFill>
        <p:spPr bwMode="auto">
          <a:xfrm>
            <a:off x="6956425" y="6281738"/>
            <a:ext cx="173037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8" name="Picture 7" descr="Click for details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36000"/>
          </a:blip>
          <a:srcRect/>
          <a:stretch>
            <a:fillRect/>
          </a:stretch>
        </p:blipFill>
        <p:spPr bwMode="auto">
          <a:xfrm>
            <a:off x="6705600" y="6292850"/>
            <a:ext cx="3317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 descr="frame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70" r:id="rId13"/>
    <p:sldLayoutId id="2147483766" r:id="rId14"/>
    <p:sldLayoutId id="2147483767" r:id="rId15"/>
    <p:sldLayoutId id="2147483768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0404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0404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0404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0404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0404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EC8C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EC8C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EC8C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EC8C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EC8C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EC8C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EC8C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EC8C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EC8C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hyperlink" Target="http://www.livework.co.uk/index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am.accessmcd.com/mcmac/storagearea/wa1/em007548/2040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06775"/>
            <a:ext cx="8229600" cy="1470025"/>
          </a:xfrm>
        </p:spPr>
        <p:txBody>
          <a:bodyPr/>
          <a:lstStyle/>
          <a:p>
            <a:pPr eaLnBrk="1" hangingPunct="1">
              <a:spcBef>
                <a:spcPct val="45000"/>
              </a:spcBef>
              <a:spcAft>
                <a:spcPct val="15000"/>
              </a:spcAft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Right Tool for the Right Job</a:t>
            </a:r>
            <a:br>
              <a:rPr lang="en-US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Leveraging a Suite-of-Tools Approach to Problem Solving</a:t>
            </a:r>
            <a:endParaRPr lang="en-US" b="0" i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800600"/>
            <a:ext cx="7391400" cy="1066800"/>
          </a:xfrm>
        </p:spPr>
        <p:txBody>
          <a:bodyPr/>
          <a:lstStyle/>
          <a:p>
            <a:pPr algn="l" eaLnBrk="1" hangingPunct="1"/>
            <a:r>
              <a:rPr lang="en-US" sz="1800" b="1" dirty="0" smtClean="0">
                <a:solidFill>
                  <a:srgbClr val="FF9900"/>
                </a:solidFill>
              </a:rPr>
              <a:t>INFORMS Conference, 2010	      November 7th, 2010</a:t>
            </a:r>
          </a:p>
          <a:p>
            <a:pPr algn="l" eaLnBrk="1" hangingPunct="1"/>
            <a:r>
              <a:rPr lang="en-US" sz="1800" b="1" dirty="0" smtClean="0">
                <a:solidFill>
                  <a:srgbClr val="FF9900"/>
                </a:solidFill>
              </a:rPr>
              <a:t>Austin, Texas,	    		</a:t>
            </a:r>
          </a:p>
        </p:txBody>
      </p:sp>
      <p:pic>
        <p:nvPicPr>
          <p:cNvPr id="5124" name="Picture 8" descr="S:\Reg\Romeoville\Dept\CIC\Library\Photo Library\IC Building Views\2009\6- June\IMG_5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25475"/>
            <a:ext cx="34290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 rot="5400000">
            <a:off x="4419600" y="4991100"/>
            <a:ext cx="304800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6" descr="19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3050" y="609600"/>
            <a:ext cx="32575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Service Design</a:t>
            </a:r>
          </a:p>
        </p:txBody>
      </p:sp>
      <p:graphicFrame>
        <p:nvGraphicFramePr>
          <p:cNvPr id="133123" name="Group 3"/>
          <p:cNvGraphicFramePr>
            <a:graphicFrameLocks noGrp="1"/>
          </p:cNvGraphicFramePr>
          <p:nvPr/>
        </p:nvGraphicFramePr>
        <p:xfrm>
          <a:off x="-1538288" y="1108075"/>
          <a:ext cx="920750" cy="4749800"/>
        </p:xfrm>
        <a:graphic>
          <a:graphicData uri="http://schemas.openxmlformats.org/drawingml/2006/table">
            <a:tbl>
              <a:tblPr/>
              <a:tblGrid>
                <a:gridCol w="460375"/>
                <a:gridCol w="460375"/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EC8C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EC8C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en-US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en-US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</a:rPr>
                        <a:t>  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endParaRPr kumimoji="0" lang="en-US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endParaRPr kumimoji="0" lang="en-US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endParaRPr kumimoji="0" lang="en-US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endParaRPr kumimoji="0" lang="en-US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endParaRPr kumimoji="0" lang="en-US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endParaRPr kumimoji="0" lang="en-US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810" name="Picture 22" descr="sh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14463" y="1600200"/>
            <a:ext cx="476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1" name="Picture 23" descr="sh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4088" y="1547813"/>
            <a:ext cx="4953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2" name="Picture 24" descr="sh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14463" y="326707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3" name="Picture 25" descr="sh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4088" y="326707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4" name="Picture 26" descr="sh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14463" y="518318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5" name="Picture 27" descr="sh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4088" y="518318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6" name="Picture 28" descr="sh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14463" y="540067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7" name="Picture 29" descr="sh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4088" y="540067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8" name="Picture 30" descr="sh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7938" y="115411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9" name="Picture 31" descr="sh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23550" y="115411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0" name="Picture 32" descr="sh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7938" y="1733550"/>
            <a:ext cx="4953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1" name="Picture 33" descr="sh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91800" y="1839913"/>
            <a:ext cx="476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2" name="Picture 34" descr="sh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7938" y="345281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3" name="Picture 35" descr="sh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23550" y="345281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4" name="Picture 36" descr="sh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7938" y="53689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5" name="Picture 37" descr="sh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23550" y="53689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6" name="Picture 38" descr="sh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7938" y="558641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7" name="Picture 39" descr="sh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23550" y="558641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8" name="Picture 40" descr="sh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95300" y="29035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9" name="Rectangle 41"/>
          <p:cNvSpPr>
            <a:spLocks noChangeArrowheads="1"/>
          </p:cNvSpPr>
          <p:nvPr/>
        </p:nvSpPr>
        <p:spPr bwMode="auto">
          <a:xfrm>
            <a:off x="457200" y="2362200"/>
            <a:ext cx="77724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35000"/>
              </a:lnSpc>
              <a:spcBef>
                <a:spcPct val="40000"/>
              </a:spcBef>
            </a:pPr>
            <a:r>
              <a:rPr lang="en-US" sz="2400"/>
              <a:t>Design for experiences that reach people through many different touch-points, and that happen over time</a:t>
            </a:r>
            <a:r>
              <a:rPr lang="en-US"/>
              <a:t>.</a:t>
            </a:r>
          </a:p>
          <a:p>
            <a:pPr>
              <a:lnSpc>
                <a:spcPct val="135000"/>
              </a:lnSpc>
              <a:spcBef>
                <a:spcPct val="40000"/>
              </a:spcBef>
            </a:pPr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33830" name="Picture 42" descr="live|work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6525" y="3603625"/>
            <a:ext cx="12001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4648200"/>
            <a:ext cx="4267200" cy="1752600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rgbClr val="777777"/>
                </a:solidFill>
              </a:rPr>
              <a:t>#2 Brand Ritual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6868" name="Picture 7" descr="maya_healing_ritual"/>
          <p:cNvPicPr>
            <a:picLocks noChangeAspect="1" noChangeArrowheads="1"/>
          </p:cNvPicPr>
          <p:nvPr/>
        </p:nvPicPr>
        <p:blipFill>
          <a:blip r:embed="rId3" cstate="print">
            <a:lum bright="-24000"/>
          </a:blip>
          <a:srcRect/>
          <a:stretch>
            <a:fillRect/>
          </a:stretch>
        </p:blipFill>
        <p:spPr bwMode="auto">
          <a:xfrm>
            <a:off x="0" y="0"/>
            <a:ext cx="9144000" cy="709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743200" y="4724400"/>
            <a:ext cx="624840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br>
              <a: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a story </a:t>
            </a:r>
            <a:r>
              <a:rPr lang="en-US" sz="2800" b="1" dirty="0">
                <a:solidFill>
                  <a:schemeClr val="bg1"/>
                </a:solidFill>
              </a:rPr>
              <a:t>!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4648200"/>
            <a:ext cx="4267200" cy="1752600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rgbClr val="777777"/>
                </a:solidFill>
              </a:rPr>
              <a:t>#3 System Design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5060" name="Picture 7" descr="Blue%20Bird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2743200" y="4724400"/>
            <a:ext cx="624840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600" b="1"/>
              <a:t>3 </a:t>
            </a:r>
            <a:br>
              <a:rPr lang="en-US" sz="9600" b="1"/>
            </a:br>
            <a:r>
              <a:rPr lang="en-US" sz="2800" b="1"/>
              <a:t>The System, Stupid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452438" y="4038600"/>
            <a:ext cx="3509962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lvl="2" indent="-171450">
              <a:buFontTx/>
              <a:buChar char="•"/>
            </a:pPr>
            <a:r>
              <a:rPr lang="en-US">
                <a:solidFill>
                  <a:srgbClr val="EC8C00"/>
                </a:solidFill>
              </a:rPr>
              <a:t>Specific solutions</a:t>
            </a:r>
          </a:p>
          <a:p>
            <a:pPr marL="400050" lvl="2" indent="-171450">
              <a:buFontTx/>
              <a:buChar char="•"/>
            </a:pPr>
            <a:endParaRPr lang="en-US">
              <a:solidFill>
                <a:srgbClr val="EC8C00"/>
              </a:solidFill>
            </a:endParaRPr>
          </a:p>
          <a:p>
            <a:pPr marL="400050" lvl="2" indent="-171450">
              <a:buFontTx/>
              <a:buChar char="•"/>
            </a:pPr>
            <a:r>
              <a:rPr lang="en-US">
                <a:solidFill>
                  <a:srgbClr val="EC8C00"/>
                </a:solidFill>
              </a:rPr>
              <a:t>Detail design criteria</a:t>
            </a:r>
            <a:endParaRPr lang="en-US" sz="1600">
              <a:solidFill>
                <a:srgbClr val="EC8C00"/>
              </a:solidFill>
            </a:endParaRPr>
          </a:p>
          <a:p>
            <a:pPr marL="400050" lvl="2" indent="-171450">
              <a:buFontTx/>
              <a:buChar char="•"/>
            </a:pPr>
            <a:endParaRPr lang="en-US">
              <a:solidFill>
                <a:srgbClr val="EC8C00"/>
              </a:solidFill>
            </a:endParaRPr>
          </a:p>
          <a:p>
            <a:pPr marL="400050" lvl="2" indent="-171450">
              <a:buFontTx/>
              <a:buChar char="•"/>
            </a:pPr>
            <a:r>
              <a:rPr lang="en-US">
                <a:solidFill>
                  <a:srgbClr val="EC8C00"/>
                </a:solidFill>
              </a:rPr>
              <a:t>Example: </a:t>
            </a:r>
            <a:r>
              <a:rPr lang="en-US" sz="1600">
                <a:solidFill>
                  <a:srgbClr val="EC8C00"/>
                </a:solidFill>
              </a:rPr>
              <a:t>Counter</a:t>
            </a:r>
          </a:p>
          <a:p>
            <a:pPr marL="742950" lvl="3" indent="-228600"/>
            <a:endParaRPr lang="en-US" sz="1600" b="1">
              <a:solidFill>
                <a:srgbClr val="EC8C00"/>
              </a:solidFill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671888" y="1752600"/>
            <a:ext cx="1287462" cy="4229100"/>
            <a:chOff x="2313" y="1104"/>
            <a:chExt cx="811" cy="2664"/>
          </a:xfrm>
        </p:grpSpPr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2736" y="1104"/>
              <a:ext cx="8" cy="26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313" y="1224"/>
              <a:ext cx="811" cy="2200"/>
            </a:xfrm>
            <a:custGeom>
              <a:avLst/>
              <a:gdLst>
                <a:gd name="T0" fmla="*/ 63 w 811"/>
                <a:gd name="T1" fmla="*/ 0 h 2200"/>
                <a:gd name="T2" fmla="*/ 807 w 811"/>
                <a:gd name="T3" fmla="*/ 248 h 2200"/>
                <a:gd name="T4" fmla="*/ 39 w 811"/>
                <a:gd name="T5" fmla="*/ 832 h 2200"/>
                <a:gd name="T6" fmla="*/ 575 w 811"/>
                <a:gd name="T7" fmla="*/ 1168 h 2200"/>
                <a:gd name="T8" fmla="*/ 239 w 811"/>
                <a:gd name="T9" fmla="*/ 1552 h 2200"/>
                <a:gd name="T10" fmla="*/ 567 w 811"/>
                <a:gd name="T11" fmla="*/ 1880 h 2200"/>
                <a:gd name="T12" fmla="*/ 319 w 811"/>
                <a:gd name="T13" fmla="*/ 2200 h 2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1"/>
                <a:gd name="T22" fmla="*/ 0 h 2200"/>
                <a:gd name="T23" fmla="*/ 811 w 811"/>
                <a:gd name="T24" fmla="*/ 2200 h 2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1" h="2200">
                  <a:moveTo>
                    <a:pt x="63" y="0"/>
                  </a:moveTo>
                  <a:cubicBezTo>
                    <a:pt x="437" y="54"/>
                    <a:pt x="811" y="109"/>
                    <a:pt x="807" y="248"/>
                  </a:cubicBezTo>
                  <a:cubicBezTo>
                    <a:pt x="803" y="387"/>
                    <a:pt x="78" y="679"/>
                    <a:pt x="39" y="832"/>
                  </a:cubicBezTo>
                  <a:cubicBezTo>
                    <a:pt x="0" y="985"/>
                    <a:pt x="542" y="1048"/>
                    <a:pt x="575" y="1168"/>
                  </a:cubicBezTo>
                  <a:cubicBezTo>
                    <a:pt x="608" y="1288"/>
                    <a:pt x="240" y="1433"/>
                    <a:pt x="239" y="1552"/>
                  </a:cubicBezTo>
                  <a:cubicBezTo>
                    <a:pt x="238" y="1671"/>
                    <a:pt x="554" y="1772"/>
                    <a:pt x="567" y="1880"/>
                  </a:cubicBezTo>
                  <a:cubicBezTo>
                    <a:pt x="580" y="1988"/>
                    <a:pt x="363" y="2144"/>
                    <a:pt x="319" y="2200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685800" y="504825"/>
            <a:ext cx="3505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Component Design</a:t>
            </a:r>
          </a:p>
        </p:txBody>
      </p:sp>
      <p:pic>
        <p:nvPicPr>
          <p:cNvPr id="1030" name="Picture 22" descr="CX_Lab_Open"/>
          <p:cNvPicPr>
            <a:picLocks noChangeAspect="1" noChangeArrowheads="1"/>
          </p:cNvPicPr>
          <p:nvPr/>
        </p:nvPicPr>
        <p:blipFill>
          <a:blip r:embed="rId4" cstate="print"/>
          <a:srcRect t="16585" r="36734" b="13644"/>
          <a:stretch>
            <a:fillRect/>
          </a:stretch>
        </p:blipFill>
        <p:spPr bwMode="auto">
          <a:xfrm>
            <a:off x="762000" y="1906588"/>
            <a:ext cx="2057400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3429000" y="736600"/>
            <a:ext cx="2057400" cy="330200"/>
          </a:xfrm>
          <a:prstGeom prst="leftRightArrow">
            <a:avLst>
              <a:gd name="adj1" fmla="val 50000"/>
              <a:gd name="adj2" fmla="val 124615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vs.</a:t>
            </a: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5922963" y="1524000"/>
          <a:ext cx="2230437" cy="2209800"/>
        </p:xfrm>
        <a:graphic>
          <a:graphicData uri="http://schemas.openxmlformats.org/presentationml/2006/ole">
            <p:oleObj spid="_x0000_s1026" name="Acrobat Document" r:id="rId5" imgW="11657143" imgH="7542857" progId="">
              <p:embed/>
            </p:oleObj>
          </a:graphicData>
        </a:graphic>
      </p:graphicFrame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5105400" y="511175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System Design </a:t>
            </a:r>
          </a:p>
        </p:txBody>
      </p:sp>
      <p:sp>
        <p:nvSpPr>
          <p:cNvPr id="1033" name="Text Box 23"/>
          <p:cNvSpPr txBox="1">
            <a:spLocks noChangeArrowheads="1"/>
          </p:cNvSpPr>
          <p:nvPr/>
        </p:nvSpPr>
        <p:spPr bwMode="auto">
          <a:xfrm>
            <a:off x="5440363" y="4005263"/>
            <a:ext cx="3048000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buFontTx/>
              <a:buChar char="•"/>
            </a:pPr>
            <a:r>
              <a:rPr lang="en-US">
                <a:solidFill>
                  <a:srgbClr val="FF9900"/>
                </a:solidFill>
              </a:rPr>
              <a:t>System Goals </a:t>
            </a:r>
            <a:br>
              <a:rPr lang="en-US">
                <a:solidFill>
                  <a:srgbClr val="FF9900"/>
                </a:solidFill>
              </a:rPr>
            </a:br>
            <a:endParaRPr lang="en-US">
              <a:solidFill>
                <a:srgbClr val="FF9900"/>
              </a:solidFill>
            </a:endParaRPr>
          </a:p>
          <a:p>
            <a:pPr lvl="2">
              <a:buFontTx/>
              <a:buChar char="•"/>
            </a:pPr>
            <a:r>
              <a:rPr lang="en-US">
                <a:solidFill>
                  <a:srgbClr val="FF9900"/>
                </a:solidFill>
              </a:rPr>
              <a:t>Strategies/ Principles</a:t>
            </a:r>
            <a:endParaRPr lang="en-US" i="1">
              <a:solidFill>
                <a:srgbClr val="FF9900"/>
              </a:solidFill>
            </a:endParaRPr>
          </a:p>
          <a:p>
            <a:pPr lvl="3">
              <a:buFontTx/>
              <a:buChar char="•"/>
            </a:pPr>
            <a:endParaRPr lang="en-US">
              <a:solidFill>
                <a:srgbClr val="FF9900"/>
              </a:solidFill>
            </a:endParaRPr>
          </a:p>
          <a:p>
            <a:pPr lvl="2">
              <a:buFontTx/>
              <a:buChar char="•"/>
            </a:pPr>
            <a:r>
              <a:rPr lang="en-US">
                <a:solidFill>
                  <a:srgbClr val="FF9900"/>
                </a:solidFill>
              </a:rPr>
              <a:t>Example: </a:t>
            </a:r>
            <a:r>
              <a:rPr lang="en-US" sz="1600">
                <a:solidFill>
                  <a:srgbClr val="FF9900"/>
                </a:solidFill>
              </a:rPr>
              <a:t>Production model</a:t>
            </a:r>
            <a:endParaRPr lang="en-US" sz="1600" b="1">
              <a:solidFill>
                <a:srgbClr val="FF99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hem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98450"/>
            <a:ext cx="9144000" cy="715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9"/>
          <p:cNvSpPr txBox="1">
            <a:spLocks noChangeArrowheads="1"/>
          </p:cNvSpPr>
          <p:nvPr/>
        </p:nvSpPr>
        <p:spPr bwMode="auto">
          <a:xfrm>
            <a:off x="2743200" y="4724400"/>
            <a:ext cx="624840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600" b="1">
                <a:solidFill>
                  <a:schemeClr val="bg1"/>
                </a:solidFill>
              </a:rPr>
              <a:t>4 </a:t>
            </a:r>
            <a:br>
              <a:rPr lang="en-US" sz="9600" b="1">
                <a:solidFill>
                  <a:schemeClr val="bg1"/>
                </a:solidFill>
              </a:rPr>
            </a:br>
            <a:r>
              <a:rPr lang="en-US" sz="2800" b="1">
                <a:solidFill>
                  <a:schemeClr val="bg1"/>
                </a:solidFill>
              </a:rPr>
              <a:t>Experiment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4" descr="front kisok table shot small"/>
          <p:cNvPicPr>
            <a:picLocks noChangeAspect="1" noChangeArrowheads="1"/>
          </p:cNvPicPr>
          <p:nvPr/>
        </p:nvPicPr>
        <p:blipFill>
          <a:blip r:embed="rId3" cstate="print"/>
          <a:srcRect l="33098" r="45775"/>
          <a:stretch>
            <a:fillRect/>
          </a:stretch>
        </p:blipFill>
        <p:spPr bwMode="auto">
          <a:xfrm>
            <a:off x="6934200" y="0"/>
            <a:ext cx="2286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2" descr="PA01004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 l="3226" r="64632" b="13040"/>
          <a:stretch>
            <a:fillRect/>
          </a:stretch>
        </p:blipFill>
        <p:spPr>
          <a:xfrm>
            <a:off x="2286000" y="0"/>
            <a:ext cx="2362200" cy="6172200"/>
          </a:xfrm>
          <a:noFill/>
        </p:spPr>
      </p:pic>
      <p:pic>
        <p:nvPicPr>
          <p:cNvPr id="47109" name="Picture 13" descr="PART1-8"/>
          <p:cNvPicPr>
            <a:picLocks noChangeAspect="1" noChangeArrowheads="1"/>
          </p:cNvPicPr>
          <p:nvPr/>
        </p:nvPicPr>
        <p:blipFill>
          <a:blip r:embed="rId5" cstate="print"/>
          <a:srcRect l="28642" r="12500"/>
          <a:stretch>
            <a:fillRect/>
          </a:stretch>
        </p:blipFill>
        <p:spPr bwMode="auto">
          <a:xfrm>
            <a:off x="4572000" y="0"/>
            <a:ext cx="241776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2362200" y="503238"/>
            <a:ext cx="2133600" cy="11731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Live Simulation</a:t>
            </a:r>
            <a:b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Models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304800" y="533400"/>
            <a:ext cx="2209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Virtual World Models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112" name="Rectangle 12"/>
          <p:cNvSpPr>
            <a:spLocks noChangeArrowheads="1"/>
          </p:cNvSpPr>
          <p:nvPr/>
        </p:nvSpPr>
        <p:spPr bwMode="auto">
          <a:xfrm>
            <a:off x="4572000" y="381000"/>
            <a:ext cx="2209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Customer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Experience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Models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7113" name="Rectangle 15"/>
          <p:cNvSpPr>
            <a:spLocks noChangeArrowheads="1"/>
          </p:cNvSpPr>
          <p:nvPr/>
        </p:nvSpPr>
        <p:spPr bwMode="auto">
          <a:xfrm>
            <a:off x="6934200" y="76200"/>
            <a:ext cx="2362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Pilot </a:t>
            </a:r>
            <a:r>
              <a:rPr lang="en-US" sz="2800" b="1" dirty="0" smtClean="0">
                <a:solidFill>
                  <a:schemeClr val="bg1"/>
                </a:solidFill>
              </a:rPr>
              <a:t>Store: Simulating a future store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981200"/>
            <a:ext cx="1935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733800"/>
            <a:ext cx="184314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4648200"/>
            <a:ext cx="4267200" cy="1752600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2"/>
                </a:solidFill>
              </a:rPr>
              <a:t>#5 Migration</a:t>
            </a:r>
          </a:p>
        </p:txBody>
      </p:sp>
      <p:pic>
        <p:nvPicPr>
          <p:cNvPr id="54275" name="Picture 6" descr="10123612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 r="28799"/>
          <a:stretch>
            <a:fillRect/>
          </a:stretch>
        </p:blipFill>
        <p:spPr bwMode="auto">
          <a:xfrm>
            <a:off x="0" y="-1476375"/>
            <a:ext cx="9140825" cy="843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 Box 7"/>
          <p:cNvSpPr txBox="1">
            <a:spLocks noChangeArrowheads="1"/>
          </p:cNvSpPr>
          <p:nvPr/>
        </p:nvSpPr>
        <p:spPr bwMode="auto">
          <a:xfrm>
            <a:off x="2743200" y="4724400"/>
            <a:ext cx="624840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600" b="1">
                <a:solidFill>
                  <a:schemeClr val="bg1"/>
                </a:solidFill>
              </a:rPr>
              <a:t>5 </a:t>
            </a:r>
            <a:br>
              <a:rPr lang="en-US" sz="9600" b="1">
                <a:solidFill>
                  <a:schemeClr val="bg1"/>
                </a:solidFill>
              </a:rPr>
            </a:br>
            <a:r>
              <a:rPr lang="en-US" sz="2800" b="1">
                <a:solidFill>
                  <a:schemeClr val="bg1"/>
                </a:solidFill>
              </a:rPr>
              <a:t>Imagine Far, Plan Near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val 2"/>
          <p:cNvSpPr>
            <a:spLocks noChangeArrowheads="1"/>
          </p:cNvSpPr>
          <p:nvPr/>
        </p:nvSpPr>
        <p:spPr bwMode="auto">
          <a:xfrm>
            <a:off x="2057400" y="4419600"/>
            <a:ext cx="685800" cy="685800"/>
          </a:xfrm>
          <a:prstGeom prst="ellipse">
            <a:avLst/>
          </a:prstGeom>
          <a:solidFill>
            <a:srgbClr val="E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856538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Backcasting</a:t>
            </a:r>
            <a:r>
              <a:rPr lang="en-US" dirty="0" smtClean="0"/>
              <a:t> &gt; Forecasting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 flipV="1">
            <a:off x="1828800" y="16764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1828800" y="52578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6858000" y="54102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5F5F5F"/>
                </a:solidFill>
                <a:latin typeface="Arial Black" pitchFamily="34" charset="0"/>
              </a:rPr>
              <a:t>t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57200" y="1828800"/>
            <a:ext cx="152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5F5F5F"/>
                </a:solidFill>
                <a:latin typeface="Arial Black" pitchFamily="34" charset="0"/>
              </a:rPr>
              <a:t>Degree of </a:t>
            </a:r>
          </a:p>
          <a:p>
            <a:r>
              <a:rPr lang="en-US" sz="1400">
                <a:solidFill>
                  <a:srgbClr val="5F5F5F"/>
                </a:solidFill>
                <a:latin typeface="Arial Black" pitchFamily="34" charset="0"/>
              </a:rPr>
              <a:t>change</a:t>
            </a:r>
            <a:endParaRPr lang="el-GR" sz="1400">
              <a:solidFill>
                <a:srgbClr val="5F5F5F"/>
              </a:solidFill>
              <a:latin typeface="Arial Black" pitchFamily="34" charset="0"/>
            </a:endParaRPr>
          </a:p>
        </p:txBody>
      </p:sp>
      <p:pic>
        <p:nvPicPr>
          <p:cNvPr id="55304" name="Picture 8" descr="Click for detail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36000"/>
          </a:blip>
          <a:srcRect/>
          <a:stretch>
            <a:fillRect/>
          </a:stretch>
        </p:blipFill>
        <p:spPr bwMode="auto">
          <a:xfrm>
            <a:off x="2209800" y="4572000"/>
            <a:ext cx="4413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6324600" y="3352800"/>
            <a:ext cx="685800" cy="685800"/>
          </a:xfrm>
          <a:prstGeom prst="ellipse">
            <a:avLst/>
          </a:prstGeom>
          <a:noFill/>
          <a:ln w="9525">
            <a:solidFill>
              <a:srgbClr val="E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6324600" y="1981200"/>
            <a:ext cx="685800" cy="685800"/>
          </a:xfrm>
          <a:prstGeom prst="ellipse">
            <a:avLst/>
          </a:prstGeom>
          <a:noFill/>
          <a:ln w="9525">
            <a:solidFill>
              <a:srgbClr val="E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Freeform 11"/>
          <p:cNvSpPr>
            <a:spLocks/>
          </p:cNvSpPr>
          <p:nvPr/>
        </p:nvSpPr>
        <p:spPr bwMode="auto">
          <a:xfrm rot="20001893" flipV="1">
            <a:off x="2667000" y="3810000"/>
            <a:ext cx="3733800" cy="695325"/>
          </a:xfrm>
          <a:custGeom>
            <a:avLst/>
            <a:gdLst>
              <a:gd name="T0" fmla="*/ 0 w 2208"/>
              <a:gd name="T1" fmla="*/ 2147483647 h 624"/>
              <a:gd name="T2" fmla="*/ 2147483647 w 2208"/>
              <a:gd name="T3" fmla="*/ 2147483647 h 624"/>
              <a:gd name="T4" fmla="*/ 2147483647 w 2208"/>
              <a:gd name="T5" fmla="*/ 0 h 624"/>
              <a:gd name="T6" fmla="*/ 0 60000 65536"/>
              <a:gd name="T7" fmla="*/ 0 60000 65536"/>
              <a:gd name="T8" fmla="*/ 0 60000 65536"/>
              <a:gd name="T9" fmla="*/ 0 w 2208"/>
              <a:gd name="T10" fmla="*/ 0 h 624"/>
              <a:gd name="T11" fmla="*/ 2208 w 2208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8" h="624">
                <a:moveTo>
                  <a:pt x="0" y="624"/>
                </a:moveTo>
                <a:cubicBezTo>
                  <a:pt x="488" y="604"/>
                  <a:pt x="976" y="584"/>
                  <a:pt x="1344" y="480"/>
                </a:cubicBezTo>
                <a:cubicBezTo>
                  <a:pt x="1712" y="376"/>
                  <a:pt x="1960" y="188"/>
                  <a:pt x="2208" y="0"/>
                </a:cubicBezTo>
              </a:path>
            </a:pathLst>
          </a:custGeom>
          <a:noFill/>
          <a:ln w="57150" cap="flat" cmpd="sng">
            <a:solidFill>
              <a:schemeClr val="bg2"/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08" name="Freeform 12"/>
          <p:cNvSpPr>
            <a:spLocks/>
          </p:cNvSpPr>
          <p:nvPr/>
        </p:nvSpPr>
        <p:spPr bwMode="auto">
          <a:xfrm>
            <a:off x="2590800" y="2286000"/>
            <a:ext cx="3733800" cy="2286000"/>
          </a:xfrm>
          <a:custGeom>
            <a:avLst/>
            <a:gdLst>
              <a:gd name="T0" fmla="*/ 2147483647 w 2352"/>
              <a:gd name="T1" fmla="*/ 0 h 1440"/>
              <a:gd name="T2" fmla="*/ 2147483647 w 2352"/>
              <a:gd name="T3" fmla="*/ 2147483647 h 1440"/>
              <a:gd name="T4" fmla="*/ 0 w 2352"/>
              <a:gd name="T5" fmla="*/ 2147483647 h 1440"/>
              <a:gd name="T6" fmla="*/ 0 60000 65536"/>
              <a:gd name="T7" fmla="*/ 0 60000 65536"/>
              <a:gd name="T8" fmla="*/ 0 60000 65536"/>
              <a:gd name="T9" fmla="*/ 0 w 2352"/>
              <a:gd name="T10" fmla="*/ 0 h 1440"/>
              <a:gd name="T11" fmla="*/ 2352 w 2352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2" h="1440">
                <a:moveTo>
                  <a:pt x="2352" y="0"/>
                </a:moveTo>
                <a:cubicBezTo>
                  <a:pt x="1852" y="48"/>
                  <a:pt x="1352" y="96"/>
                  <a:pt x="960" y="336"/>
                </a:cubicBezTo>
                <a:cubicBezTo>
                  <a:pt x="568" y="576"/>
                  <a:pt x="284" y="1008"/>
                  <a:pt x="0" y="1440"/>
                </a:cubicBezTo>
              </a:path>
            </a:pathLst>
          </a:custGeom>
          <a:noFill/>
          <a:ln w="76200" cap="rnd" cmpd="sng">
            <a:solidFill>
              <a:schemeClr val="bg2"/>
            </a:solidFill>
            <a:prstDash val="sysDot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4038600" y="2759075"/>
            <a:ext cx="2438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15888"/>
            <a:r>
              <a:rPr lang="en-US" sz="1400" b="1">
                <a:solidFill>
                  <a:srgbClr val="5F5F5F"/>
                </a:solidFill>
              </a:rPr>
              <a:t>“back-casting” </a:t>
            </a:r>
            <a:br>
              <a:rPr lang="en-US" sz="1400" b="1">
                <a:solidFill>
                  <a:srgbClr val="5F5F5F"/>
                </a:solidFill>
              </a:rPr>
            </a:br>
            <a:r>
              <a:rPr lang="en-US" sz="1400" b="1">
                <a:solidFill>
                  <a:srgbClr val="5F5F5F"/>
                </a:solidFill>
              </a:rPr>
              <a:t>= strategic innovation</a:t>
            </a:r>
            <a:endParaRPr lang="el-GR" sz="1400" b="1">
              <a:solidFill>
                <a:srgbClr val="5F5F5F"/>
              </a:solidFill>
            </a:endParaRP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4038600" y="4038600"/>
            <a:ext cx="1676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15888"/>
            <a:r>
              <a:rPr lang="en-US" sz="1400" b="1">
                <a:solidFill>
                  <a:srgbClr val="5F5F5F"/>
                </a:solidFill>
              </a:rPr>
              <a:t>“forecasting”  </a:t>
            </a:r>
            <a:br>
              <a:rPr lang="en-US" sz="1400" b="1">
                <a:solidFill>
                  <a:srgbClr val="5F5F5F"/>
                </a:solidFill>
              </a:rPr>
            </a:br>
            <a:r>
              <a:rPr lang="en-US" sz="1400" b="1">
                <a:solidFill>
                  <a:srgbClr val="5F5F5F"/>
                </a:solidFill>
              </a:rPr>
              <a:t>= renovation</a:t>
            </a:r>
            <a:endParaRPr lang="el-GR" sz="1400" b="1">
              <a:solidFill>
                <a:srgbClr val="5F5F5F"/>
              </a:solidFill>
            </a:endParaRP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6096000" y="16002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15888"/>
            <a:r>
              <a:rPr lang="en-US" sz="1400" i="1">
                <a:solidFill>
                  <a:srgbClr val="5F5F5F"/>
                </a:solidFill>
              </a:rPr>
              <a:t>Future State</a:t>
            </a:r>
            <a:endParaRPr lang="el-GR" sz="1400" i="1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6" descr="SP00279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-76200" y="1905000"/>
            <a:ext cx="6019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438400" y="882650"/>
            <a:ext cx="6248400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15000"/>
              </a:spcBef>
              <a:defRPr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 the customer journey 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marL="342900" indent="-342900" algn="r">
              <a:spcBef>
                <a:spcPct val="15000"/>
              </a:spcBef>
              <a:defRPr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a story 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marL="342900" indent="-342900" algn="r">
              <a:spcBef>
                <a:spcPct val="15000"/>
              </a:spcBef>
              <a:defRPr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system, stupid 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 marL="342900" indent="-342900" algn="r">
              <a:spcBef>
                <a:spcPct val="15000"/>
              </a:spcBef>
              <a:defRPr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 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  <a:p>
            <a:pPr marL="342900" indent="-342900" algn="r">
              <a:spcBef>
                <a:spcPct val="15000"/>
              </a:spcBef>
              <a:defRPr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Imagine Far, Plan Near 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685800"/>
            <a:ext cx="38862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Menu</a:t>
            </a:r>
          </a:p>
        </p:txBody>
      </p:sp>
      <p:pic>
        <p:nvPicPr>
          <p:cNvPr id="58371" name="Picture 3" descr="11305891_261724_Braz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876800" y="16002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4495800" y="2057400"/>
            <a:ext cx="4876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606060"/>
                </a:solidFill>
              </a:rPr>
              <a:t>McDonald’s Today </a:t>
            </a:r>
            <a:endParaRPr lang="en-US" sz="2400" dirty="0">
              <a:solidFill>
                <a:srgbClr val="404040"/>
              </a:solidFill>
            </a:endParaRPr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606060"/>
                </a:solidFill>
              </a:rPr>
              <a:t>Innovation Practices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400" dirty="0" smtClean="0">
                <a:solidFill>
                  <a:srgbClr val="606060"/>
                </a:solidFill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Simulation Practices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Does that Complete your order?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400" dirty="0" smtClean="0"/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400" dirty="0" smtClean="0">
                <a:solidFill>
                  <a:srgbClr val="606060"/>
                </a:solidFill>
              </a:rPr>
              <a:t> Q &amp; A</a:t>
            </a:r>
            <a:endParaRPr lang="en-US" sz="2400" dirty="0">
              <a:solidFill>
                <a:srgbClr val="606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2" name="Rectangle 8"/>
          <p:cNvSpPr>
            <a:spLocks noGrp="1" noChangeArrowheads="1"/>
          </p:cNvSpPr>
          <p:nvPr>
            <p:ph type="title"/>
          </p:nvPr>
        </p:nvSpPr>
        <p:spPr>
          <a:xfrm>
            <a:off x="4114800" y="503238"/>
            <a:ext cx="38862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Menu</a:t>
            </a:r>
            <a:endParaRPr lang="en-US" dirty="0" smtClean="0">
              <a:latin typeface="Rage Italic" pitchFamily="66" charset="0"/>
            </a:endParaRPr>
          </a:p>
        </p:txBody>
      </p:sp>
      <p:pic>
        <p:nvPicPr>
          <p:cNvPr id="6147" name="Picture 10" descr="11305891_261724_Braz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7175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11"/>
          <p:cNvSpPr txBox="1">
            <a:spLocks noChangeArrowheads="1"/>
          </p:cNvSpPr>
          <p:nvPr/>
        </p:nvSpPr>
        <p:spPr bwMode="auto">
          <a:xfrm>
            <a:off x="4876800" y="16002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191000" y="1371600"/>
            <a:ext cx="4876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606060"/>
                </a:solidFill>
              </a:rPr>
              <a:t>McDonald’s Today </a:t>
            </a:r>
            <a:endParaRPr lang="en-US" sz="2400" b="1" dirty="0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400" dirty="0">
                <a:solidFill>
                  <a:srgbClr val="606060"/>
                </a:solidFill>
              </a:rPr>
              <a:t> Innovation </a:t>
            </a:r>
            <a:r>
              <a:rPr lang="en-US" sz="2400" dirty="0" smtClean="0">
                <a:solidFill>
                  <a:srgbClr val="606060"/>
                </a:solidFill>
              </a:rPr>
              <a:t>Practices</a:t>
            </a:r>
            <a:endParaRPr lang="en-US" sz="2400" dirty="0">
              <a:solidFill>
                <a:srgbClr val="606060"/>
              </a:solidFill>
            </a:endParaRPr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400" dirty="0">
                <a:solidFill>
                  <a:srgbClr val="606060"/>
                </a:solidFill>
              </a:rPr>
              <a:t> </a:t>
            </a:r>
            <a:r>
              <a:rPr lang="en-US" sz="2400" dirty="0" smtClean="0">
                <a:solidFill>
                  <a:srgbClr val="606060"/>
                </a:solidFill>
              </a:rPr>
              <a:t>Simulation Practices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400" dirty="0" smtClean="0">
                <a:solidFill>
                  <a:srgbClr val="606060"/>
                </a:solidFill>
              </a:rPr>
              <a:t>Does that Complete your order?</a:t>
            </a:r>
            <a:endParaRPr lang="en-US" sz="2400" dirty="0">
              <a:solidFill>
                <a:srgbClr val="606060"/>
              </a:solidFill>
            </a:endParaRPr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400" dirty="0" smtClean="0">
                <a:solidFill>
                  <a:srgbClr val="606060"/>
                </a:solidFill>
              </a:rPr>
              <a:t>Q </a:t>
            </a:r>
            <a:r>
              <a:rPr lang="en-US" sz="2400" dirty="0">
                <a:solidFill>
                  <a:srgbClr val="606060"/>
                </a:solidFill>
              </a:rPr>
              <a:t>&amp;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153400" cy="9540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u="sng" dirty="0" smtClean="0"/>
              <a:t>IC Lab</a:t>
            </a:r>
            <a:r>
              <a:rPr lang="en-US" sz="2800" dirty="0" smtClean="0"/>
              <a:t> Process – Live Customer and Crew Simulator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686800" cy="2362200"/>
          </a:xfrm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 marL="228600" indent="-22860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 Simulation is used to prescreen “big ideas”.</a:t>
            </a:r>
          </a:p>
          <a:p>
            <a:pPr marL="228600" indent="-22860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 100+ hourly staff = 3 full restaurants including customers &amp; crew </a:t>
            </a:r>
          </a:p>
          <a:p>
            <a:pPr marL="228600" indent="-22860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 Real store transactions used as input.</a:t>
            </a:r>
          </a:p>
          <a:p>
            <a:pPr marL="228600" indent="-22860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 Testing includes all areas of the restaurant related to process, people, product, equipment and layout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19200" y="3124200"/>
            <a:ext cx="6559550" cy="3027363"/>
            <a:chOff x="1488" y="2304"/>
            <a:chExt cx="4132" cy="1645"/>
          </a:xfrm>
        </p:grpSpPr>
        <p:sp>
          <p:nvSpPr>
            <p:cNvPr id="49158" name="Line 6"/>
            <p:cNvSpPr>
              <a:spLocks noChangeShapeType="1"/>
            </p:cNvSpPr>
            <p:nvPr/>
          </p:nvSpPr>
          <p:spPr bwMode="auto">
            <a:xfrm flipH="1">
              <a:off x="1872" y="2736"/>
              <a:ext cx="3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9" name="Line 7"/>
            <p:cNvSpPr>
              <a:spLocks noChangeShapeType="1"/>
            </p:cNvSpPr>
            <p:nvPr/>
          </p:nvSpPr>
          <p:spPr bwMode="auto">
            <a:xfrm>
              <a:off x="1488" y="2304"/>
              <a:ext cx="39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2" name="Rectangle 8"/>
            <p:cNvSpPr>
              <a:spLocks noChangeArrowheads="1"/>
            </p:cNvSpPr>
            <p:nvPr/>
          </p:nvSpPr>
          <p:spPr bwMode="auto">
            <a:xfrm>
              <a:off x="1632" y="2448"/>
              <a:ext cx="620" cy="5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676767"/>
              </a:outerShdw>
            </a:effectLst>
          </p:spPr>
          <p:txBody>
            <a:bodyPr wrap="none" lIns="90488" tIns="44450" rIns="90488" bIns="44450" anchor="ctr"/>
            <a:lstStyle/>
            <a:p>
              <a:pPr algn="ctr" eaLnBrk="0" hangingPunct="0">
                <a:defRPr/>
              </a:pPr>
              <a:r>
                <a:rPr kumimoji="1" lang="en-US" sz="1400" b="1"/>
                <a:t>Test</a:t>
              </a:r>
            </a:p>
            <a:p>
              <a:pPr algn="ctr" eaLnBrk="0" hangingPunct="0">
                <a:defRPr/>
              </a:pPr>
              <a:r>
                <a:rPr kumimoji="1" lang="en-US" sz="1400" b="1"/>
                <a:t>Planning</a:t>
              </a:r>
            </a:p>
          </p:txBody>
        </p:sp>
        <p:sp>
          <p:nvSpPr>
            <p:cNvPr id="246793" name="Rectangle 9"/>
            <p:cNvSpPr>
              <a:spLocks noChangeArrowheads="1"/>
            </p:cNvSpPr>
            <p:nvPr/>
          </p:nvSpPr>
          <p:spPr bwMode="auto">
            <a:xfrm>
              <a:off x="2400" y="2448"/>
              <a:ext cx="620" cy="5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676767"/>
              </a:outerShdw>
            </a:effectLst>
          </p:spPr>
          <p:txBody>
            <a:bodyPr wrap="none" lIns="90488" tIns="44450" rIns="90488" bIns="44450" anchor="ctr"/>
            <a:lstStyle/>
            <a:p>
              <a:pPr algn="ctr" eaLnBrk="0" hangingPunct="0">
                <a:defRPr/>
              </a:pPr>
              <a:r>
                <a:rPr kumimoji="1" lang="en-US" sz="1400" b="1"/>
                <a:t>Test</a:t>
              </a:r>
            </a:p>
            <a:p>
              <a:pPr algn="ctr" eaLnBrk="0" hangingPunct="0">
                <a:defRPr/>
              </a:pPr>
              <a:r>
                <a:rPr kumimoji="1" lang="en-US" sz="1400" b="1"/>
                <a:t>Execution</a:t>
              </a:r>
            </a:p>
          </p:txBody>
        </p:sp>
        <p:sp>
          <p:nvSpPr>
            <p:cNvPr id="246794" name="Rectangle 10"/>
            <p:cNvSpPr>
              <a:spLocks noChangeArrowheads="1"/>
            </p:cNvSpPr>
            <p:nvPr/>
          </p:nvSpPr>
          <p:spPr bwMode="auto">
            <a:xfrm>
              <a:off x="3168" y="2448"/>
              <a:ext cx="620" cy="5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676767"/>
              </a:outerShdw>
            </a:effectLst>
          </p:spPr>
          <p:txBody>
            <a:bodyPr wrap="none" lIns="90488" tIns="44450" rIns="90488" bIns="44450" anchor="ctr"/>
            <a:lstStyle/>
            <a:p>
              <a:pPr algn="ctr" eaLnBrk="0" hangingPunct="0">
                <a:defRPr/>
              </a:pPr>
              <a:r>
                <a:rPr kumimoji="1" lang="en-US" sz="1400" b="1" dirty="0"/>
                <a:t>Data </a:t>
              </a:r>
            </a:p>
            <a:p>
              <a:pPr algn="ctr" eaLnBrk="0" hangingPunct="0">
                <a:defRPr/>
              </a:pPr>
              <a:r>
                <a:rPr kumimoji="1" lang="en-US" sz="1400" b="1" dirty="0"/>
                <a:t>Collection</a:t>
              </a:r>
            </a:p>
          </p:txBody>
        </p:sp>
        <p:sp>
          <p:nvSpPr>
            <p:cNvPr id="246795" name="Rectangle 11"/>
            <p:cNvSpPr>
              <a:spLocks noChangeArrowheads="1"/>
            </p:cNvSpPr>
            <p:nvPr/>
          </p:nvSpPr>
          <p:spPr bwMode="auto">
            <a:xfrm>
              <a:off x="3936" y="2448"/>
              <a:ext cx="620" cy="5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676767"/>
              </a:outerShdw>
            </a:effectLst>
          </p:spPr>
          <p:txBody>
            <a:bodyPr wrap="none" lIns="90488" tIns="44450" rIns="90488" bIns="44450" anchor="ctr"/>
            <a:lstStyle/>
            <a:p>
              <a:pPr algn="ctr" eaLnBrk="0" hangingPunct="0">
                <a:defRPr/>
              </a:pPr>
              <a:r>
                <a:rPr kumimoji="1" lang="en-US" sz="1400" b="1"/>
                <a:t>Data </a:t>
              </a:r>
            </a:p>
            <a:p>
              <a:pPr algn="ctr" eaLnBrk="0" hangingPunct="0">
                <a:defRPr/>
              </a:pPr>
              <a:r>
                <a:rPr kumimoji="1" lang="en-US" sz="1400" b="1"/>
                <a:t>Analysis</a:t>
              </a:r>
            </a:p>
          </p:txBody>
        </p:sp>
        <p:sp>
          <p:nvSpPr>
            <p:cNvPr id="246796" name="Rectangle 12"/>
            <p:cNvSpPr>
              <a:spLocks noChangeArrowheads="1"/>
            </p:cNvSpPr>
            <p:nvPr/>
          </p:nvSpPr>
          <p:spPr bwMode="auto">
            <a:xfrm>
              <a:off x="4704" y="2448"/>
              <a:ext cx="620" cy="5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676767"/>
              </a:outerShdw>
            </a:effectLst>
          </p:spPr>
          <p:txBody>
            <a:bodyPr wrap="none" lIns="90488" tIns="44450" rIns="90488" bIns="44450" anchor="ctr"/>
            <a:lstStyle/>
            <a:p>
              <a:pPr algn="ctr" eaLnBrk="0" hangingPunct="0">
                <a:defRPr/>
              </a:pPr>
              <a:r>
                <a:rPr kumimoji="1" lang="en-US" sz="1400" b="1"/>
                <a:t>Refine</a:t>
              </a:r>
            </a:p>
            <a:p>
              <a:pPr algn="ctr" eaLnBrk="0" hangingPunct="0">
                <a:defRPr/>
              </a:pPr>
              <a:r>
                <a:rPr kumimoji="1" lang="en-US" sz="1400" b="1"/>
                <a:t>Design</a:t>
              </a:r>
            </a:p>
          </p:txBody>
        </p:sp>
        <p:sp>
          <p:nvSpPr>
            <p:cNvPr id="49165" name="Line 13"/>
            <p:cNvSpPr>
              <a:spLocks noChangeShapeType="1"/>
            </p:cNvSpPr>
            <p:nvPr/>
          </p:nvSpPr>
          <p:spPr bwMode="auto">
            <a:xfrm flipV="1">
              <a:off x="5472" y="230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6" name="Line 14"/>
            <p:cNvSpPr>
              <a:spLocks noChangeShapeType="1"/>
            </p:cNvSpPr>
            <p:nvPr/>
          </p:nvSpPr>
          <p:spPr bwMode="auto">
            <a:xfrm flipV="1">
              <a:off x="1488" y="230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7" name="Rectangle 15"/>
            <p:cNvSpPr>
              <a:spLocks noChangeArrowheads="1"/>
            </p:cNvSpPr>
            <p:nvPr/>
          </p:nvSpPr>
          <p:spPr bwMode="auto">
            <a:xfrm>
              <a:off x="2282" y="3134"/>
              <a:ext cx="982" cy="7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8" name="Rectangle 16"/>
            <p:cNvSpPr>
              <a:spLocks noChangeArrowheads="1"/>
            </p:cNvSpPr>
            <p:nvPr/>
          </p:nvSpPr>
          <p:spPr bwMode="auto">
            <a:xfrm>
              <a:off x="3120" y="3072"/>
              <a:ext cx="801" cy="6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/>
                <a:t>Collect multiple data sets for each test</a:t>
              </a:r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/>
                <a:t>Summarize Data</a:t>
              </a:r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/>
                <a:t>Write up Learning's </a:t>
              </a:r>
            </a:p>
          </p:txBody>
        </p:sp>
        <p:sp>
          <p:nvSpPr>
            <p:cNvPr id="49169" name="Rectangle 17"/>
            <p:cNvSpPr>
              <a:spLocks noChangeArrowheads="1"/>
            </p:cNvSpPr>
            <p:nvPr/>
          </p:nvSpPr>
          <p:spPr bwMode="auto">
            <a:xfrm>
              <a:off x="2352" y="3072"/>
              <a:ext cx="768" cy="6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/>
                <a:t>Prepare Lab, Crew and Food Required</a:t>
              </a:r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/>
                <a:t>Execute Tests</a:t>
              </a:r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/>
                <a:t>Observe</a:t>
              </a:r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/>
                <a:t>Perform Recaps</a:t>
              </a:r>
            </a:p>
          </p:txBody>
        </p:sp>
        <p:sp>
          <p:nvSpPr>
            <p:cNvPr id="49170" name="Rectangle 18"/>
            <p:cNvSpPr>
              <a:spLocks noChangeArrowheads="1"/>
            </p:cNvSpPr>
            <p:nvPr/>
          </p:nvSpPr>
          <p:spPr bwMode="auto">
            <a:xfrm>
              <a:off x="1584" y="3072"/>
              <a:ext cx="853" cy="8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/>
                <a:t>Collect &amp; Prioritize Test Requests</a:t>
              </a:r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/>
                <a:t>Long Term Scheduling</a:t>
              </a:r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/>
                <a:t>Short Term Scheduling</a:t>
              </a:r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/>
                <a:t>Create Daily Test Plans and Objectives</a:t>
              </a:r>
            </a:p>
          </p:txBody>
        </p:sp>
        <p:sp>
          <p:nvSpPr>
            <p:cNvPr id="49171" name="Rectangle 19"/>
            <p:cNvSpPr>
              <a:spLocks noChangeArrowheads="1"/>
            </p:cNvSpPr>
            <p:nvPr/>
          </p:nvSpPr>
          <p:spPr bwMode="auto">
            <a:xfrm>
              <a:off x="3888" y="3072"/>
              <a:ext cx="901" cy="7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/>
                <a:t>Review data &amp; observations</a:t>
              </a:r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/>
                <a:t>Consider objectives</a:t>
              </a:r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/>
                <a:t>Measure results against criteria</a:t>
              </a:r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/>
                <a:t>Form Conclusions</a:t>
              </a:r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/>
                <a:t>Determine Next Steps</a:t>
              </a:r>
            </a:p>
          </p:txBody>
        </p:sp>
        <p:sp>
          <p:nvSpPr>
            <p:cNvPr id="49172" name="Rectangle 20"/>
            <p:cNvSpPr>
              <a:spLocks noChangeArrowheads="1"/>
            </p:cNvSpPr>
            <p:nvPr/>
          </p:nvSpPr>
          <p:spPr bwMode="auto">
            <a:xfrm>
              <a:off x="4656" y="3072"/>
              <a:ext cx="964" cy="4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/>
                <a:t>Determine design changes</a:t>
              </a:r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/>
                <a:t>Modify design</a:t>
              </a:r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/>
                <a:t>Plan re-testing or send to field</a:t>
              </a:r>
            </a:p>
          </p:txBody>
        </p:sp>
        <p:sp>
          <p:nvSpPr>
            <p:cNvPr id="49173" name="Line 21"/>
            <p:cNvSpPr>
              <a:spLocks noChangeShapeType="1"/>
            </p:cNvSpPr>
            <p:nvPr/>
          </p:nvSpPr>
          <p:spPr bwMode="auto">
            <a:xfrm>
              <a:off x="1488" y="27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9687"/>
            <a:ext cx="8153400" cy="9540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u="sng" dirty="0" smtClean="0"/>
              <a:t>Computer Simulation</a:t>
            </a:r>
            <a:r>
              <a:rPr lang="en-US" sz="2800" dirty="0" smtClean="0"/>
              <a:t> Process – Virtual World Simulator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686800" cy="2362200"/>
          </a:xfrm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 marL="228600" indent="-22860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IC lab has limited number of hours</a:t>
            </a:r>
          </a:p>
          <a:p>
            <a:pPr marL="228600" indent="-22860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Use Computer Simulation to search more of the solution space</a:t>
            </a:r>
          </a:p>
          <a:p>
            <a:pPr marL="228600" indent="-22860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Can be used by more people who aren’t give IC Lab time</a:t>
            </a:r>
          </a:p>
          <a:p>
            <a:pPr marL="228600" indent="-22860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With the ability to run more tests, unconventional approaches</a:t>
            </a:r>
          </a:p>
          <a:p>
            <a:pPr marL="228600" indent="-22860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 Testing includes all areas of the restaurant related to process, people, product, equipment and layout</a:t>
            </a:r>
          </a:p>
        </p:txBody>
      </p:sp>
      <p:grpSp>
        <p:nvGrpSpPr>
          <p:cNvPr id="49157" name="Group 5"/>
          <p:cNvGrpSpPr>
            <a:grpSpLocks/>
          </p:cNvGrpSpPr>
          <p:nvPr/>
        </p:nvGrpSpPr>
        <p:grpSpPr bwMode="auto">
          <a:xfrm>
            <a:off x="1219200" y="3124200"/>
            <a:ext cx="6559550" cy="3042086"/>
            <a:chOff x="1488" y="2304"/>
            <a:chExt cx="4132" cy="1653"/>
          </a:xfrm>
        </p:grpSpPr>
        <p:sp>
          <p:nvSpPr>
            <p:cNvPr id="49158" name="Line 6"/>
            <p:cNvSpPr>
              <a:spLocks noChangeShapeType="1"/>
            </p:cNvSpPr>
            <p:nvPr/>
          </p:nvSpPr>
          <p:spPr bwMode="auto">
            <a:xfrm flipH="1">
              <a:off x="1872" y="2736"/>
              <a:ext cx="3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9" name="Line 7"/>
            <p:cNvSpPr>
              <a:spLocks noChangeShapeType="1"/>
            </p:cNvSpPr>
            <p:nvPr/>
          </p:nvSpPr>
          <p:spPr bwMode="auto">
            <a:xfrm>
              <a:off x="1488" y="2304"/>
              <a:ext cx="39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2" name="Rectangle 8"/>
            <p:cNvSpPr>
              <a:spLocks noChangeArrowheads="1"/>
            </p:cNvSpPr>
            <p:nvPr/>
          </p:nvSpPr>
          <p:spPr bwMode="auto">
            <a:xfrm>
              <a:off x="1632" y="2448"/>
              <a:ext cx="620" cy="5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676767"/>
              </a:outerShdw>
            </a:effectLst>
          </p:spPr>
          <p:txBody>
            <a:bodyPr wrap="none" lIns="90488" tIns="44450" rIns="90488" bIns="44450" anchor="ctr"/>
            <a:lstStyle/>
            <a:p>
              <a:pPr algn="ctr" eaLnBrk="0" hangingPunct="0">
                <a:defRPr/>
              </a:pPr>
              <a:r>
                <a:rPr kumimoji="1" lang="en-US" sz="1400" b="1" dirty="0" smtClean="0"/>
                <a:t>Design/</a:t>
              </a:r>
            </a:p>
            <a:p>
              <a:pPr algn="ctr" eaLnBrk="0" hangingPunct="0">
                <a:defRPr/>
              </a:pPr>
              <a:r>
                <a:rPr kumimoji="1" lang="en-US" sz="1400" b="1" dirty="0" smtClean="0"/>
                <a:t>Source</a:t>
              </a:r>
              <a:endParaRPr kumimoji="1" lang="en-US" sz="1400" b="1" dirty="0"/>
            </a:p>
          </p:txBody>
        </p:sp>
        <p:sp>
          <p:nvSpPr>
            <p:cNvPr id="246793" name="Rectangle 9"/>
            <p:cNvSpPr>
              <a:spLocks noChangeArrowheads="1"/>
            </p:cNvSpPr>
            <p:nvPr/>
          </p:nvSpPr>
          <p:spPr bwMode="auto">
            <a:xfrm>
              <a:off x="2400" y="2448"/>
              <a:ext cx="620" cy="5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676767"/>
              </a:outerShdw>
            </a:effectLst>
          </p:spPr>
          <p:txBody>
            <a:bodyPr wrap="none" lIns="90488" tIns="44450" rIns="90488" bIns="44450" anchor="ctr"/>
            <a:lstStyle/>
            <a:p>
              <a:pPr algn="ctr" eaLnBrk="0" hangingPunct="0">
                <a:defRPr/>
              </a:pPr>
              <a:r>
                <a:rPr kumimoji="1" lang="en-US" sz="1400" b="1" dirty="0" smtClean="0"/>
                <a:t>Develop</a:t>
              </a:r>
              <a:endParaRPr kumimoji="1" lang="en-US" sz="1400" b="1" dirty="0"/>
            </a:p>
          </p:txBody>
        </p:sp>
        <p:sp>
          <p:nvSpPr>
            <p:cNvPr id="246794" name="Rectangle 10"/>
            <p:cNvSpPr>
              <a:spLocks noChangeArrowheads="1"/>
            </p:cNvSpPr>
            <p:nvPr/>
          </p:nvSpPr>
          <p:spPr bwMode="auto">
            <a:xfrm>
              <a:off x="3168" y="2448"/>
              <a:ext cx="620" cy="5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676767"/>
              </a:outerShdw>
            </a:effectLst>
          </p:spPr>
          <p:txBody>
            <a:bodyPr wrap="none" lIns="90488" tIns="44450" rIns="90488" bIns="44450" anchor="ctr"/>
            <a:lstStyle/>
            <a:p>
              <a:pPr algn="ctr" eaLnBrk="0" hangingPunct="0">
                <a:defRPr/>
              </a:pPr>
              <a:r>
                <a:rPr kumimoji="1" lang="en-US" sz="1400" b="1" dirty="0" smtClean="0"/>
                <a:t>Verify</a:t>
              </a:r>
              <a:endParaRPr kumimoji="1" lang="en-US" sz="1400" b="1" dirty="0"/>
            </a:p>
          </p:txBody>
        </p:sp>
        <p:sp>
          <p:nvSpPr>
            <p:cNvPr id="246795" name="Rectangle 11"/>
            <p:cNvSpPr>
              <a:spLocks noChangeArrowheads="1"/>
            </p:cNvSpPr>
            <p:nvPr/>
          </p:nvSpPr>
          <p:spPr bwMode="auto">
            <a:xfrm>
              <a:off x="3936" y="2448"/>
              <a:ext cx="620" cy="5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676767"/>
              </a:outerShdw>
            </a:effectLst>
          </p:spPr>
          <p:txBody>
            <a:bodyPr wrap="none" lIns="90488" tIns="44450" rIns="90488" bIns="44450" anchor="ctr"/>
            <a:lstStyle/>
            <a:p>
              <a:pPr algn="ctr" eaLnBrk="0" hangingPunct="0">
                <a:defRPr/>
              </a:pPr>
              <a:r>
                <a:rPr kumimoji="1" lang="en-US" sz="1400" b="1" dirty="0" smtClean="0"/>
                <a:t>Validate</a:t>
              </a:r>
              <a:endParaRPr kumimoji="1" lang="en-US" sz="1400" b="1" dirty="0"/>
            </a:p>
          </p:txBody>
        </p:sp>
        <p:sp>
          <p:nvSpPr>
            <p:cNvPr id="246796" name="Rectangle 12"/>
            <p:cNvSpPr>
              <a:spLocks noChangeArrowheads="1"/>
            </p:cNvSpPr>
            <p:nvPr/>
          </p:nvSpPr>
          <p:spPr bwMode="auto">
            <a:xfrm>
              <a:off x="4704" y="2448"/>
              <a:ext cx="620" cy="5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676767"/>
              </a:outerShdw>
            </a:effectLst>
          </p:spPr>
          <p:txBody>
            <a:bodyPr wrap="none" lIns="90488" tIns="44450" rIns="90488" bIns="44450" anchor="ctr"/>
            <a:lstStyle/>
            <a:p>
              <a:pPr algn="ctr" eaLnBrk="0" hangingPunct="0">
                <a:defRPr/>
              </a:pPr>
              <a:r>
                <a:rPr kumimoji="1" lang="en-US" sz="1400" b="1" dirty="0" smtClean="0"/>
                <a:t>Deploy/</a:t>
              </a:r>
            </a:p>
            <a:p>
              <a:pPr algn="ctr" eaLnBrk="0" hangingPunct="0">
                <a:defRPr/>
              </a:pPr>
              <a:r>
                <a:rPr kumimoji="1" lang="en-US" sz="1400" b="1" dirty="0" smtClean="0"/>
                <a:t>Maintain</a:t>
              </a:r>
              <a:endParaRPr kumimoji="1" lang="en-US" sz="1400" b="1" dirty="0"/>
            </a:p>
          </p:txBody>
        </p:sp>
        <p:sp>
          <p:nvSpPr>
            <p:cNvPr id="49165" name="Line 13"/>
            <p:cNvSpPr>
              <a:spLocks noChangeShapeType="1"/>
            </p:cNvSpPr>
            <p:nvPr/>
          </p:nvSpPr>
          <p:spPr bwMode="auto">
            <a:xfrm flipV="1">
              <a:off x="5472" y="230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6" name="Line 14"/>
            <p:cNvSpPr>
              <a:spLocks noChangeShapeType="1"/>
            </p:cNvSpPr>
            <p:nvPr/>
          </p:nvSpPr>
          <p:spPr bwMode="auto">
            <a:xfrm flipV="1">
              <a:off x="1488" y="230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7" name="Rectangle 15"/>
            <p:cNvSpPr>
              <a:spLocks noChangeArrowheads="1"/>
            </p:cNvSpPr>
            <p:nvPr/>
          </p:nvSpPr>
          <p:spPr bwMode="auto">
            <a:xfrm>
              <a:off x="2282" y="3134"/>
              <a:ext cx="982" cy="7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8" name="Rectangle 16"/>
            <p:cNvSpPr>
              <a:spLocks noChangeArrowheads="1"/>
            </p:cNvSpPr>
            <p:nvPr/>
          </p:nvSpPr>
          <p:spPr bwMode="auto">
            <a:xfrm>
              <a:off x="3120" y="3072"/>
              <a:ext cx="801" cy="8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 dirty="0" smtClean="0"/>
                <a:t>McDonald’s housed defect tracking </a:t>
              </a:r>
              <a:endParaRPr kumimoji="1" lang="en-US" sz="1000" dirty="0"/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 dirty="0" smtClean="0"/>
                <a:t>Verification test plan</a:t>
              </a:r>
              <a:endParaRPr kumimoji="1" lang="en-US" sz="1000" dirty="0"/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 dirty="0" smtClean="0"/>
                <a:t>Verification testing</a:t>
              </a:r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 dirty="0" smtClean="0"/>
                <a:t>Iterate through updates and re-tests</a:t>
              </a:r>
              <a:endParaRPr kumimoji="1" lang="en-US" sz="1000" dirty="0"/>
            </a:p>
          </p:txBody>
        </p:sp>
        <p:sp>
          <p:nvSpPr>
            <p:cNvPr id="49169" name="Rectangle 17"/>
            <p:cNvSpPr>
              <a:spLocks noChangeArrowheads="1"/>
            </p:cNvSpPr>
            <p:nvPr/>
          </p:nvSpPr>
          <p:spPr bwMode="auto">
            <a:xfrm>
              <a:off x="2352" y="3072"/>
              <a:ext cx="768" cy="8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 dirty="0" smtClean="0"/>
                <a:t>Create Milestones</a:t>
              </a:r>
              <a:endParaRPr kumimoji="1" lang="en-US" sz="1000" dirty="0"/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 dirty="0" smtClean="0"/>
                <a:t>McDonald’s housed version control</a:t>
              </a:r>
              <a:endParaRPr kumimoji="1" lang="en-US" sz="1000" dirty="0"/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 dirty="0" smtClean="0"/>
                <a:t>Iterate through milestones, deliverables and reviews</a:t>
              </a:r>
              <a:endParaRPr kumimoji="1" lang="en-US" sz="1000" dirty="0"/>
            </a:p>
          </p:txBody>
        </p:sp>
        <p:sp>
          <p:nvSpPr>
            <p:cNvPr id="49170" name="Rectangle 18"/>
            <p:cNvSpPr>
              <a:spLocks noChangeArrowheads="1"/>
            </p:cNvSpPr>
            <p:nvPr/>
          </p:nvSpPr>
          <p:spPr bwMode="auto">
            <a:xfrm>
              <a:off x="1584" y="3072"/>
              <a:ext cx="853" cy="8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 dirty="0" smtClean="0"/>
                <a:t>Find users</a:t>
              </a:r>
              <a:endParaRPr kumimoji="1" lang="en-US" sz="1000" dirty="0"/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 dirty="0" smtClean="0"/>
                <a:t>Gather requirements</a:t>
              </a:r>
              <a:endParaRPr kumimoji="1" lang="en-US" sz="1000" dirty="0"/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 dirty="0" err="1" smtClean="0"/>
                <a:t>Req</a:t>
              </a:r>
              <a:r>
                <a:rPr kumimoji="1" lang="en-US" sz="1000" dirty="0" smtClean="0"/>
                <a:t> Document</a:t>
              </a:r>
              <a:endParaRPr kumimoji="1" lang="en-US" sz="1000" dirty="0"/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 dirty="0" smtClean="0"/>
                <a:t>Establish inter-and intra-priorities</a:t>
              </a:r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 dirty="0" smtClean="0"/>
                <a:t>Spec &amp; Schedule</a:t>
              </a:r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 dirty="0" smtClean="0"/>
                <a:t>RFP +/- SOW</a:t>
              </a:r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 dirty="0" smtClean="0"/>
                <a:t>Source Select</a:t>
              </a:r>
              <a:endParaRPr kumimoji="1" lang="en-US" sz="1000" dirty="0"/>
            </a:p>
          </p:txBody>
        </p:sp>
        <p:sp>
          <p:nvSpPr>
            <p:cNvPr id="49171" name="Rectangle 19"/>
            <p:cNvSpPr>
              <a:spLocks noChangeArrowheads="1"/>
            </p:cNvSpPr>
            <p:nvPr/>
          </p:nvSpPr>
          <p:spPr bwMode="auto">
            <a:xfrm>
              <a:off x="3840" y="3072"/>
              <a:ext cx="901" cy="7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 dirty="0" smtClean="0"/>
                <a:t>Validation test plan</a:t>
              </a:r>
              <a:endParaRPr kumimoji="1" lang="en-US" sz="1000" dirty="0"/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 dirty="0" smtClean="0"/>
                <a:t>Gather date for control scenarios</a:t>
              </a:r>
              <a:endParaRPr kumimoji="1" lang="en-US" sz="1000" dirty="0"/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 dirty="0" smtClean="0"/>
                <a:t>Validation testing</a:t>
              </a:r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 dirty="0" smtClean="0"/>
                <a:t>Measure </a:t>
              </a:r>
              <a:r>
                <a:rPr kumimoji="1" lang="en-US" sz="1000" dirty="0"/>
                <a:t>results against criteria</a:t>
              </a:r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 dirty="0"/>
                <a:t>Form Conclusions</a:t>
              </a:r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 dirty="0" smtClean="0"/>
                <a:t>Iterate and re-test</a:t>
              </a:r>
              <a:endParaRPr kumimoji="1" lang="en-US" sz="1000" dirty="0"/>
            </a:p>
          </p:txBody>
        </p:sp>
        <p:sp>
          <p:nvSpPr>
            <p:cNvPr id="49172" name="Rectangle 20"/>
            <p:cNvSpPr>
              <a:spLocks noChangeArrowheads="1"/>
            </p:cNvSpPr>
            <p:nvPr/>
          </p:nvSpPr>
          <p:spPr bwMode="auto">
            <a:xfrm>
              <a:off x="4656" y="3072"/>
              <a:ext cx="964" cy="8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 dirty="0" smtClean="0"/>
                <a:t>User’s Guide</a:t>
              </a:r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 dirty="0" smtClean="0"/>
                <a:t>Training Materials</a:t>
              </a:r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 dirty="0" smtClean="0"/>
                <a:t>Beta Release</a:t>
              </a:r>
              <a:endParaRPr kumimoji="1" lang="en-US" sz="1000" dirty="0"/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 dirty="0" smtClean="0"/>
                <a:t>Training Classes</a:t>
              </a:r>
              <a:endParaRPr kumimoji="1" lang="en-US" sz="1000" dirty="0"/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 dirty="0" smtClean="0"/>
                <a:t>List of Users</a:t>
              </a:r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 dirty="0" smtClean="0"/>
                <a:t>Feedback: Use defect tracker</a:t>
              </a:r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 dirty="0" smtClean="0"/>
                <a:t>Change requests</a:t>
              </a:r>
            </a:p>
            <a:p>
              <a:pPr marL="171450" indent="-171450" eaLnBrk="0" hangingPunct="0">
                <a:buFont typeface="Wingdings" pitchFamily="2" charset="2"/>
                <a:buChar char="Ø"/>
              </a:pPr>
              <a:r>
                <a:rPr kumimoji="1" lang="en-US" sz="1000" dirty="0" smtClean="0"/>
                <a:t>Release schedule</a:t>
              </a:r>
            </a:p>
            <a:p>
              <a:pPr marL="171450" indent="-171450" eaLnBrk="0" hangingPunct="0">
                <a:buFont typeface="Wingdings" pitchFamily="2" charset="2"/>
                <a:buChar char="Ø"/>
              </a:pPr>
              <a:endParaRPr kumimoji="1" lang="en-US" sz="1000" dirty="0"/>
            </a:p>
          </p:txBody>
        </p:sp>
        <p:sp>
          <p:nvSpPr>
            <p:cNvPr id="49173" name="Line 21"/>
            <p:cNvSpPr>
              <a:spLocks noChangeShapeType="1"/>
            </p:cNvSpPr>
            <p:nvPr/>
          </p:nvSpPr>
          <p:spPr bwMode="auto">
            <a:xfrm>
              <a:off x="1488" y="27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 understand which tool is best to simulate which function</a:t>
            </a:r>
            <a:endParaRPr lang="en-US" dirty="0"/>
          </a:p>
        </p:txBody>
      </p:sp>
      <p:pic>
        <p:nvPicPr>
          <p:cNvPr id="4" name="Picture 2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371600"/>
            <a:ext cx="3997036" cy="2667000"/>
          </a:xfrm>
          <a:noFill/>
          <a:ln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825" y="3195637"/>
            <a:ext cx="4004175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685800"/>
            <a:ext cx="38862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Menu</a:t>
            </a:r>
          </a:p>
        </p:txBody>
      </p:sp>
      <p:pic>
        <p:nvPicPr>
          <p:cNvPr id="58371" name="Picture 3" descr="11305891_261724_Braz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876800" y="16002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4495800" y="2057400"/>
            <a:ext cx="4876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606060"/>
                </a:solidFill>
              </a:rPr>
              <a:t>McDonald’s Today </a:t>
            </a:r>
            <a:endParaRPr lang="en-US" sz="2400" dirty="0">
              <a:solidFill>
                <a:srgbClr val="404040"/>
              </a:solidFill>
            </a:endParaRPr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606060"/>
                </a:solidFill>
              </a:rPr>
              <a:t>Innovation Practices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400" dirty="0" smtClean="0">
                <a:solidFill>
                  <a:srgbClr val="606060"/>
                </a:solidFill>
              </a:rPr>
              <a:t> Simulation Practices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Does that Complete your order?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400" dirty="0" smtClean="0"/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400" dirty="0" smtClean="0">
                <a:solidFill>
                  <a:srgbClr val="606060"/>
                </a:solidFill>
              </a:rPr>
              <a:t> Q &amp; A</a:t>
            </a:r>
            <a:endParaRPr lang="en-US" sz="2400" dirty="0">
              <a:solidFill>
                <a:srgbClr val="606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754563"/>
          </a:xfrm>
        </p:spPr>
        <p:txBody>
          <a:bodyPr/>
          <a:lstStyle/>
          <a:p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Keep models lean</a:t>
            </a:r>
            <a:r>
              <a:rPr lang="en-US" dirty="0" smtClean="0"/>
              <a:t> – focus models on solving particular business questions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Choose the best modeling paradigm based on the business question –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don’t fall in love with one approach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With so many models, leadership is responsible for consistency of how systems are implemented and updated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Use the Right Tool for the job</a:t>
            </a:r>
          </a:p>
          <a:p>
            <a:pPr marL="457200" indent="-457200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Visualize the Model Solution Space</a:t>
            </a:r>
            <a:endParaRPr lang="en-US" sz="3600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4475" y="1595438"/>
            <a:ext cx="61150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7" descr="10334121_2544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526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705600" y="5638800"/>
            <a:ext cx="2057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Nature of our Business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609600" y="3275013"/>
            <a:ext cx="5486400" cy="15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09600" y="2087563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Salt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66800" y="2209800"/>
            <a:ext cx="1257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Soft Drinks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828800" y="23923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Automobiles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514600" y="25447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Leasing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124200" y="26209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Cosmetics</a:t>
            </a:r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3581400" y="2873375"/>
            <a:ext cx="160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5000"/>
              </a:lnSpc>
              <a:spcBef>
                <a:spcPct val="50000"/>
              </a:spcBef>
            </a:pPr>
            <a:r>
              <a:rPr lang="en-US" sz="1400" b="1"/>
              <a:t>Quick Service Restaurants</a:t>
            </a:r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4876800" y="3627438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Hotels</a:t>
            </a:r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5638800" y="3840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Airlines</a:t>
            </a:r>
          </a:p>
        </p:txBody>
      </p:sp>
      <p:sp>
        <p:nvSpPr>
          <p:cNvPr id="13324" name="Text Box 13"/>
          <p:cNvSpPr txBox="1">
            <a:spLocks noChangeArrowheads="1"/>
          </p:cNvSpPr>
          <p:nvPr/>
        </p:nvSpPr>
        <p:spPr bwMode="auto">
          <a:xfrm>
            <a:off x="6096000" y="4084638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Maid Service</a:t>
            </a:r>
          </a:p>
        </p:txBody>
      </p:sp>
      <p:sp>
        <p:nvSpPr>
          <p:cNvPr id="13325" name="Text Box 14"/>
          <p:cNvSpPr txBox="1">
            <a:spLocks noChangeArrowheads="1"/>
          </p:cNvSpPr>
          <p:nvPr/>
        </p:nvSpPr>
        <p:spPr bwMode="auto">
          <a:xfrm>
            <a:off x="6858000" y="4313238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Consulting</a:t>
            </a:r>
          </a:p>
        </p:txBody>
      </p:sp>
      <p:sp>
        <p:nvSpPr>
          <p:cNvPr id="13326" name="Text Box 15"/>
          <p:cNvSpPr txBox="1">
            <a:spLocks noChangeArrowheads="1"/>
          </p:cNvSpPr>
          <p:nvPr/>
        </p:nvSpPr>
        <p:spPr bwMode="auto">
          <a:xfrm>
            <a:off x="7391400" y="4511675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Mutual Funds</a:t>
            </a:r>
          </a:p>
        </p:txBody>
      </p:sp>
      <p:sp>
        <p:nvSpPr>
          <p:cNvPr id="13327" name="Text Box 16"/>
          <p:cNvSpPr txBox="1">
            <a:spLocks noChangeArrowheads="1"/>
          </p:cNvSpPr>
          <p:nvPr/>
        </p:nvSpPr>
        <p:spPr bwMode="auto">
          <a:xfrm>
            <a:off x="8305800" y="3048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 Narrow" pitchFamily="34" charset="0"/>
              </a:rPr>
              <a:t>Intangible Dominant </a:t>
            </a:r>
          </a:p>
        </p:txBody>
      </p:sp>
      <p:sp>
        <p:nvSpPr>
          <p:cNvPr id="13328" name="Text Box 17"/>
          <p:cNvSpPr txBox="1">
            <a:spLocks noChangeArrowheads="1"/>
          </p:cNvSpPr>
          <p:nvPr/>
        </p:nvSpPr>
        <p:spPr bwMode="auto">
          <a:xfrm>
            <a:off x="381000" y="3352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 Narrow" pitchFamily="34" charset="0"/>
              </a:rPr>
              <a:t>Tangible</a:t>
            </a:r>
            <a:br>
              <a:rPr lang="en-US" sz="1200" b="1">
                <a:latin typeface="Arial Narrow" pitchFamily="34" charset="0"/>
              </a:rPr>
            </a:br>
            <a:r>
              <a:rPr lang="en-US" sz="1200" b="1">
                <a:latin typeface="Arial Narrow" pitchFamily="34" charset="0"/>
              </a:rPr>
              <a:t>Dominant </a:t>
            </a:r>
          </a:p>
        </p:txBody>
      </p:sp>
      <p:grpSp>
        <p:nvGrpSpPr>
          <p:cNvPr id="13329" name="Group 18"/>
          <p:cNvGrpSpPr>
            <a:grpSpLocks/>
          </p:cNvGrpSpPr>
          <p:nvPr/>
        </p:nvGrpSpPr>
        <p:grpSpPr bwMode="auto">
          <a:xfrm>
            <a:off x="838200" y="2513013"/>
            <a:ext cx="2757488" cy="762000"/>
            <a:chOff x="528" y="1440"/>
            <a:chExt cx="1737" cy="480"/>
          </a:xfrm>
        </p:grpSpPr>
        <p:sp>
          <p:nvSpPr>
            <p:cNvPr id="13344" name="Line 19"/>
            <p:cNvSpPr>
              <a:spLocks noChangeShapeType="1"/>
            </p:cNvSpPr>
            <p:nvPr/>
          </p:nvSpPr>
          <p:spPr bwMode="auto">
            <a:xfrm>
              <a:off x="528" y="144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Line 20"/>
            <p:cNvSpPr>
              <a:spLocks noChangeShapeType="1"/>
            </p:cNvSpPr>
            <p:nvPr/>
          </p:nvSpPr>
          <p:spPr bwMode="auto">
            <a:xfrm>
              <a:off x="962" y="153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Line 21"/>
            <p:cNvSpPr>
              <a:spLocks noChangeShapeType="1"/>
            </p:cNvSpPr>
            <p:nvPr/>
          </p:nvSpPr>
          <p:spPr bwMode="auto">
            <a:xfrm>
              <a:off x="1396" y="163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Line 22"/>
            <p:cNvSpPr>
              <a:spLocks noChangeShapeType="1"/>
            </p:cNvSpPr>
            <p:nvPr/>
          </p:nvSpPr>
          <p:spPr bwMode="auto">
            <a:xfrm>
              <a:off x="1831" y="168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Line 23"/>
            <p:cNvSpPr>
              <a:spLocks noChangeShapeType="1"/>
            </p:cNvSpPr>
            <p:nvPr/>
          </p:nvSpPr>
          <p:spPr bwMode="auto">
            <a:xfrm>
              <a:off x="2265" y="17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0" name="Line 24"/>
          <p:cNvSpPr>
            <a:spLocks noChangeShapeType="1"/>
          </p:cNvSpPr>
          <p:nvPr/>
        </p:nvSpPr>
        <p:spPr bwMode="auto">
          <a:xfrm>
            <a:off x="4286250" y="3109913"/>
            <a:ext cx="3175" cy="265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331" name="Group 25"/>
          <p:cNvGrpSpPr>
            <a:grpSpLocks/>
          </p:cNvGrpSpPr>
          <p:nvPr/>
        </p:nvGrpSpPr>
        <p:grpSpPr bwMode="auto">
          <a:xfrm flipH="1" flipV="1">
            <a:off x="5243513" y="3275013"/>
            <a:ext cx="2757487" cy="762000"/>
            <a:chOff x="528" y="1440"/>
            <a:chExt cx="1737" cy="480"/>
          </a:xfrm>
        </p:grpSpPr>
        <p:sp>
          <p:nvSpPr>
            <p:cNvPr id="13339" name="Line 26"/>
            <p:cNvSpPr>
              <a:spLocks noChangeShapeType="1"/>
            </p:cNvSpPr>
            <p:nvPr/>
          </p:nvSpPr>
          <p:spPr bwMode="auto">
            <a:xfrm>
              <a:off x="528" y="144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27"/>
            <p:cNvSpPr>
              <a:spLocks noChangeShapeType="1"/>
            </p:cNvSpPr>
            <p:nvPr/>
          </p:nvSpPr>
          <p:spPr bwMode="auto">
            <a:xfrm>
              <a:off x="962" y="153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Line 28"/>
            <p:cNvSpPr>
              <a:spLocks noChangeShapeType="1"/>
            </p:cNvSpPr>
            <p:nvPr/>
          </p:nvSpPr>
          <p:spPr bwMode="auto">
            <a:xfrm>
              <a:off x="1396" y="163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Line 29"/>
            <p:cNvSpPr>
              <a:spLocks noChangeShapeType="1"/>
            </p:cNvSpPr>
            <p:nvPr/>
          </p:nvSpPr>
          <p:spPr bwMode="auto">
            <a:xfrm>
              <a:off x="1831" y="168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Line 30"/>
            <p:cNvSpPr>
              <a:spLocks noChangeShapeType="1"/>
            </p:cNvSpPr>
            <p:nvPr/>
          </p:nvSpPr>
          <p:spPr bwMode="auto">
            <a:xfrm>
              <a:off x="2265" y="17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2" name="Text Box 31"/>
          <p:cNvSpPr txBox="1">
            <a:spLocks noChangeArrowheads="1"/>
          </p:cNvSpPr>
          <p:nvPr/>
        </p:nvSpPr>
        <p:spPr bwMode="auto">
          <a:xfrm>
            <a:off x="381000" y="49530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</a:rPr>
              <a:t>Cooper, R; Edgett, Scott: “Product Development for the Service Sector”, Cambridge, 1999</a:t>
            </a:r>
          </a:p>
        </p:txBody>
      </p:sp>
      <p:sp>
        <p:nvSpPr>
          <p:cNvPr id="13333" name="Text Box 32"/>
          <p:cNvSpPr txBox="1">
            <a:spLocks noChangeArrowheads="1"/>
          </p:cNvSpPr>
          <p:nvPr/>
        </p:nvSpPr>
        <p:spPr bwMode="auto">
          <a:xfrm>
            <a:off x="609600" y="1600200"/>
            <a:ext cx="188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i="1">
                <a:solidFill>
                  <a:schemeClr val="bg2"/>
                </a:solidFill>
              </a:rPr>
              <a:t>Pure Goods</a:t>
            </a:r>
          </a:p>
        </p:txBody>
      </p:sp>
      <p:sp>
        <p:nvSpPr>
          <p:cNvPr id="13334" name="Text Box 33"/>
          <p:cNvSpPr txBox="1">
            <a:spLocks noChangeArrowheads="1"/>
          </p:cNvSpPr>
          <p:nvPr/>
        </p:nvSpPr>
        <p:spPr bwMode="auto">
          <a:xfrm>
            <a:off x="2609850" y="1905000"/>
            <a:ext cx="188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i="1">
                <a:solidFill>
                  <a:schemeClr val="bg2"/>
                </a:solidFill>
              </a:rPr>
              <a:t>Core Goods</a:t>
            </a:r>
          </a:p>
        </p:txBody>
      </p:sp>
      <p:sp>
        <p:nvSpPr>
          <p:cNvPr id="13335" name="Text Box 34"/>
          <p:cNvSpPr txBox="1">
            <a:spLocks noChangeArrowheads="1"/>
          </p:cNvSpPr>
          <p:nvPr/>
        </p:nvSpPr>
        <p:spPr bwMode="auto">
          <a:xfrm>
            <a:off x="4457700" y="4419600"/>
            <a:ext cx="188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b="1" i="1">
                <a:solidFill>
                  <a:schemeClr val="bg2"/>
                </a:solidFill>
              </a:rPr>
              <a:t>Core Services</a:t>
            </a:r>
          </a:p>
        </p:txBody>
      </p:sp>
      <p:sp>
        <p:nvSpPr>
          <p:cNvPr id="13336" name="Text Box 35"/>
          <p:cNvSpPr txBox="1">
            <a:spLocks noChangeArrowheads="1"/>
          </p:cNvSpPr>
          <p:nvPr/>
        </p:nvSpPr>
        <p:spPr bwMode="auto">
          <a:xfrm>
            <a:off x="6419850" y="4906963"/>
            <a:ext cx="188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b="1" i="1">
                <a:solidFill>
                  <a:schemeClr val="bg2"/>
                </a:solidFill>
              </a:rPr>
              <a:t>Pure Services</a:t>
            </a:r>
            <a:endParaRPr lang="en-US" i="1">
              <a:solidFill>
                <a:schemeClr val="bg2"/>
              </a:solidFill>
            </a:endParaRPr>
          </a:p>
        </p:txBody>
      </p:sp>
      <p:sp>
        <p:nvSpPr>
          <p:cNvPr id="13337" name="Text Box 37"/>
          <p:cNvSpPr txBox="1">
            <a:spLocks noChangeArrowheads="1"/>
          </p:cNvSpPr>
          <p:nvPr/>
        </p:nvSpPr>
        <p:spPr bwMode="auto">
          <a:xfrm>
            <a:off x="381000" y="5334000"/>
            <a:ext cx="4953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</a:rPr>
              <a:t>Gustafsson, Anders; Johnson, Michael, D.: Competing in a service economy: hot to create a competitive advantage through service development and innovation”; university of Michigan Business School Management, John Wiley &amp; Sons, 2003</a:t>
            </a:r>
          </a:p>
        </p:txBody>
      </p:sp>
      <p:sp>
        <p:nvSpPr>
          <p:cNvPr id="13338" name="Line 38"/>
          <p:cNvSpPr>
            <a:spLocks noChangeShapeType="1"/>
          </p:cNvSpPr>
          <p:nvPr/>
        </p:nvSpPr>
        <p:spPr bwMode="auto">
          <a:xfrm>
            <a:off x="4267200" y="3276600"/>
            <a:ext cx="4038600" cy="1588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McDonald’s Today</a:t>
            </a:r>
          </a:p>
        </p:txBody>
      </p:sp>
      <p:pic>
        <p:nvPicPr>
          <p:cNvPr id="7171" name="Picture 3" descr="3756421_2503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6588" y="2005013"/>
            <a:ext cx="4697412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4724400" cy="4754563"/>
          </a:xfrm>
        </p:spPr>
        <p:txBody>
          <a:bodyPr/>
          <a:lstStyle/>
          <a:p>
            <a:pPr eaLnBrk="1" hangingPunct="1"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$60+ billion System-wide sales </a:t>
            </a:r>
          </a:p>
          <a:p>
            <a:pPr eaLnBrk="1" hangingPunct="1"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Record net income of $4.6 billion for  2009 </a:t>
            </a:r>
          </a:p>
          <a:p>
            <a:pPr lvl="1" eaLnBrk="1" hangingPunct="1">
              <a:spcBef>
                <a:spcPct val="60000"/>
              </a:spcBef>
              <a:buFont typeface="Courier New" pitchFamily="49" charset="0"/>
              <a:buChar char="o"/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sixth consecutive year of positive comparable sales in every geographic segment</a:t>
            </a:r>
          </a:p>
          <a:p>
            <a:pPr eaLnBrk="1" hangingPunct="1"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60 million customers per day </a:t>
            </a:r>
          </a:p>
          <a:p>
            <a:pPr eaLnBrk="1" hangingPunct="1"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33,000 Restaurants</a:t>
            </a:r>
          </a:p>
          <a:p>
            <a:pPr eaLnBrk="1" hangingPunct="1"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119 Countries</a:t>
            </a:r>
          </a:p>
          <a:p>
            <a:pPr eaLnBrk="1" hangingPunct="1"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5,000+ Owner/Operators</a:t>
            </a:r>
          </a:p>
          <a:p>
            <a:pPr eaLnBrk="1" hangingPunct="1"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1.7 million system employees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7772400" cy="914400"/>
          </a:xfrm>
        </p:spPr>
        <p:txBody>
          <a:bodyPr/>
          <a:lstStyle/>
          <a:p>
            <a:pPr eaLnBrk="1" fontAlgn="t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Plan to Win</a:t>
            </a:r>
          </a:p>
        </p:txBody>
      </p:sp>
      <p:pic>
        <p:nvPicPr>
          <p:cNvPr id="10243" name="Picture 31" descr="fries"/>
          <p:cNvPicPr>
            <a:picLocks noChangeAspect="1" noChangeArrowheads="1"/>
          </p:cNvPicPr>
          <p:nvPr/>
        </p:nvPicPr>
        <p:blipFill>
          <a:blip r:embed="rId3" cstate="print"/>
          <a:srcRect l="34209" t="30576" r="35648" b="36192"/>
          <a:stretch>
            <a:fillRect/>
          </a:stretch>
        </p:blipFill>
        <p:spPr bwMode="auto">
          <a:xfrm>
            <a:off x="4008438" y="2438400"/>
            <a:ext cx="563562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4" name="Group 43"/>
          <p:cNvGrpSpPr>
            <a:grpSpLocks/>
          </p:cNvGrpSpPr>
          <p:nvPr/>
        </p:nvGrpSpPr>
        <p:grpSpPr bwMode="auto">
          <a:xfrm>
            <a:off x="3810000" y="1447800"/>
            <a:ext cx="5029200" cy="4724400"/>
            <a:chOff x="963613" y="1277938"/>
            <a:chExt cx="7011987" cy="5503862"/>
          </a:xfrm>
        </p:grpSpPr>
        <p:sp>
          <p:nvSpPr>
            <p:cNvPr id="302084" name="Text Box 4"/>
            <p:cNvSpPr txBox="1">
              <a:spLocks noChangeArrowheads="1"/>
            </p:cNvSpPr>
            <p:nvPr/>
          </p:nvSpPr>
          <p:spPr bwMode="blackWhite">
            <a:xfrm>
              <a:off x="963613" y="1277938"/>
              <a:ext cx="307660" cy="1006082"/>
            </a:xfrm>
            <a:prstGeom prst="rect">
              <a:avLst/>
            </a:prstGeom>
            <a:solidFill>
              <a:srgbClr val="FFC000"/>
            </a:solidFill>
            <a:ln w="38100" algn="ctr">
              <a:noFill/>
              <a:miter lim="800000"/>
              <a:headEnd/>
              <a:tailEnd/>
            </a:ln>
            <a:effectLst>
              <a:outerShdw dist="254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80000"/>
                </a:spcBef>
                <a:buClr>
                  <a:srgbClr val="FF9933"/>
                </a:buClr>
                <a:defRPr/>
              </a:pPr>
              <a:endPara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302086" name="Text Box 6"/>
            <p:cNvSpPr txBox="1">
              <a:spLocks noChangeArrowheads="1"/>
            </p:cNvSpPr>
            <p:nvPr/>
          </p:nvSpPr>
          <p:spPr bwMode="blackWhite">
            <a:xfrm>
              <a:off x="3053043" y="1277938"/>
              <a:ext cx="4922557" cy="1006082"/>
            </a:xfrm>
            <a:prstGeom prst="rect">
              <a:avLst/>
            </a:prstGeom>
            <a:gradFill rotWithShape="1">
              <a:gsLst>
                <a:gs pos="0">
                  <a:schemeClr val="bg2">
                    <a:alpha val="75000"/>
                  </a:schemeClr>
                </a:gs>
                <a:gs pos="100000">
                  <a:schemeClr val="bg2">
                    <a:gamma/>
                    <a:shade val="47451"/>
                    <a:invGamma/>
                    <a:alpha val="0"/>
                  </a:schemeClr>
                </a:gs>
              </a:gsLst>
              <a:lin ang="0" scaled="1"/>
            </a:gra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80000"/>
                </a:spcBef>
                <a:buClr>
                  <a:srgbClr val="FF9933"/>
                </a:buClr>
                <a:defRPr/>
              </a:pPr>
              <a:endPara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endParaRPr>
            </a:p>
          </p:txBody>
        </p:sp>
        <p:pic>
          <p:nvPicPr>
            <p:cNvPr id="10248" name="Picture 7" descr="Diverse group shot_Low re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17638" y="1287463"/>
              <a:ext cx="1376362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2091" name="Text Box 11"/>
            <p:cNvSpPr txBox="1">
              <a:spLocks noChangeArrowheads="1"/>
            </p:cNvSpPr>
            <p:nvPr/>
          </p:nvSpPr>
          <p:spPr bwMode="blackWhite">
            <a:xfrm>
              <a:off x="963613" y="4649424"/>
              <a:ext cx="307660" cy="1006082"/>
            </a:xfrm>
            <a:prstGeom prst="rect">
              <a:avLst/>
            </a:prstGeom>
            <a:solidFill>
              <a:srgbClr val="FFC000"/>
            </a:solidFill>
            <a:ln w="38100" algn="ctr">
              <a:noFill/>
              <a:miter lim="800000"/>
              <a:headEnd/>
              <a:tailEnd/>
            </a:ln>
            <a:effectLst>
              <a:outerShdw dist="254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80000"/>
                </a:spcBef>
                <a:buClr>
                  <a:srgbClr val="FF9933"/>
                </a:buClr>
                <a:defRPr/>
              </a:pPr>
              <a:endPara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302093" name="Text Box 13"/>
            <p:cNvSpPr txBox="1">
              <a:spLocks noChangeArrowheads="1"/>
            </p:cNvSpPr>
            <p:nvPr/>
          </p:nvSpPr>
          <p:spPr bwMode="blackWhite">
            <a:xfrm>
              <a:off x="3053043" y="4649424"/>
              <a:ext cx="4922557" cy="1006082"/>
            </a:xfrm>
            <a:prstGeom prst="rect">
              <a:avLst/>
            </a:prstGeom>
            <a:gradFill rotWithShape="1">
              <a:gsLst>
                <a:gs pos="0">
                  <a:schemeClr val="bg2">
                    <a:alpha val="75000"/>
                  </a:schemeClr>
                </a:gs>
                <a:gs pos="100000">
                  <a:schemeClr val="bg2">
                    <a:gamma/>
                    <a:shade val="47451"/>
                    <a:invGamma/>
                    <a:alpha val="0"/>
                  </a:schemeClr>
                </a:gs>
              </a:gsLst>
              <a:lin ang="0" scaled="1"/>
            </a:gra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80000"/>
                </a:spcBef>
                <a:buClr>
                  <a:srgbClr val="FF9933"/>
                </a:buClr>
                <a:defRPr/>
              </a:pPr>
              <a:endPara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endParaRPr>
            </a:p>
          </p:txBody>
        </p:sp>
        <p:pic>
          <p:nvPicPr>
            <p:cNvPr id="10251" name="Picture 16" descr="240017"/>
            <p:cNvPicPr>
              <a:picLocks noChangeAspect="1" noChangeArrowheads="1"/>
            </p:cNvPicPr>
            <p:nvPr/>
          </p:nvPicPr>
          <p:blipFill>
            <a:blip r:embed="rId5" cstate="print"/>
            <a:srcRect t="39291" b="25757"/>
            <a:stretch>
              <a:fillRect/>
            </a:stretch>
          </p:blipFill>
          <p:spPr bwMode="auto">
            <a:xfrm>
              <a:off x="1292225" y="4826000"/>
              <a:ext cx="176053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2098" name="Text Box 18"/>
            <p:cNvSpPr txBox="1">
              <a:spLocks noChangeArrowheads="1"/>
            </p:cNvSpPr>
            <p:nvPr/>
          </p:nvSpPr>
          <p:spPr bwMode="blackWhite">
            <a:xfrm>
              <a:off x="963613" y="3524979"/>
              <a:ext cx="307660" cy="1007931"/>
            </a:xfrm>
            <a:prstGeom prst="rect">
              <a:avLst/>
            </a:prstGeom>
            <a:solidFill>
              <a:srgbClr val="FFC000"/>
            </a:solidFill>
            <a:ln w="38100" algn="ctr">
              <a:noFill/>
              <a:miter lim="800000"/>
              <a:headEnd/>
              <a:tailEnd/>
            </a:ln>
            <a:effectLst>
              <a:outerShdw dist="254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80000"/>
                </a:spcBef>
                <a:buClr>
                  <a:srgbClr val="FF9933"/>
                </a:buClr>
                <a:defRPr/>
              </a:pPr>
              <a:endPara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302100" name="Text Box 20"/>
            <p:cNvSpPr txBox="1">
              <a:spLocks noChangeArrowheads="1"/>
            </p:cNvSpPr>
            <p:nvPr/>
          </p:nvSpPr>
          <p:spPr bwMode="blackWhite">
            <a:xfrm>
              <a:off x="3053043" y="3524979"/>
              <a:ext cx="4922557" cy="1007931"/>
            </a:xfrm>
            <a:prstGeom prst="rect">
              <a:avLst/>
            </a:prstGeom>
            <a:gradFill rotWithShape="1">
              <a:gsLst>
                <a:gs pos="0">
                  <a:schemeClr val="bg2">
                    <a:alpha val="75000"/>
                  </a:schemeClr>
                </a:gs>
                <a:gs pos="100000">
                  <a:schemeClr val="bg2">
                    <a:gamma/>
                    <a:shade val="47451"/>
                    <a:invGamma/>
                    <a:alpha val="0"/>
                  </a:schemeClr>
                </a:gs>
              </a:gsLst>
              <a:lin ang="0" scaled="1"/>
            </a:gra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80000"/>
                </a:spcBef>
                <a:buClr>
                  <a:srgbClr val="FF9933"/>
                </a:buClr>
                <a:defRPr/>
              </a:pPr>
              <a:endPara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endParaRPr>
            </a:p>
          </p:txBody>
        </p:sp>
        <p:pic>
          <p:nvPicPr>
            <p:cNvPr id="10254" name="Picture 23" descr="Restaurant-Graphics-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85875" y="3524250"/>
              <a:ext cx="1655763" cy="973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2105" name="Text Box 25"/>
            <p:cNvSpPr txBox="1">
              <a:spLocks noChangeArrowheads="1"/>
            </p:cNvSpPr>
            <p:nvPr/>
          </p:nvSpPr>
          <p:spPr bwMode="blackWhite">
            <a:xfrm>
              <a:off x="963613" y="2402383"/>
              <a:ext cx="307660" cy="1006082"/>
            </a:xfrm>
            <a:prstGeom prst="rect">
              <a:avLst/>
            </a:prstGeom>
            <a:solidFill>
              <a:srgbClr val="FFC000"/>
            </a:solidFill>
            <a:ln w="38100" algn="ctr">
              <a:noFill/>
              <a:miter lim="800000"/>
              <a:headEnd/>
              <a:tailEnd/>
            </a:ln>
            <a:effectLst>
              <a:outerShdw dist="254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80000"/>
                </a:spcBef>
                <a:buClr>
                  <a:srgbClr val="FF9933"/>
                </a:buClr>
                <a:defRPr/>
              </a:pPr>
              <a:endPara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302107" name="Text Box 27"/>
            <p:cNvSpPr txBox="1">
              <a:spLocks noChangeArrowheads="1"/>
            </p:cNvSpPr>
            <p:nvPr/>
          </p:nvSpPr>
          <p:spPr bwMode="blackWhite">
            <a:xfrm>
              <a:off x="3053043" y="2402383"/>
              <a:ext cx="4922557" cy="1006082"/>
            </a:xfrm>
            <a:prstGeom prst="rect">
              <a:avLst/>
            </a:prstGeom>
            <a:gradFill rotWithShape="1">
              <a:gsLst>
                <a:gs pos="0">
                  <a:schemeClr val="bg2">
                    <a:alpha val="75000"/>
                  </a:schemeClr>
                </a:gs>
                <a:gs pos="100000">
                  <a:schemeClr val="bg2">
                    <a:gamma/>
                    <a:shade val="47451"/>
                    <a:invGamma/>
                    <a:alpha val="0"/>
                  </a:schemeClr>
                </a:gs>
              </a:gsLst>
              <a:lin ang="0" scaled="1"/>
            </a:gra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80000"/>
                </a:spcBef>
                <a:buClr>
                  <a:srgbClr val="FF9933"/>
                </a:buClr>
                <a:defRPr/>
              </a:pPr>
              <a:endPara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endParaRPr>
            </a:p>
          </p:txBody>
        </p:sp>
        <p:pic>
          <p:nvPicPr>
            <p:cNvPr id="10257" name="Picture 30" descr="5P-small-sala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41488" y="2460625"/>
              <a:ext cx="1350962" cy="101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2114" name="Text Box 34"/>
            <p:cNvSpPr txBox="1">
              <a:spLocks noChangeArrowheads="1"/>
            </p:cNvSpPr>
            <p:nvPr/>
          </p:nvSpPr>
          <p:spPr bwMode="blackWhite">
            <a:xfrm>
              <a:off x="963613" y="5775718"/>
              <a:ext cx="307660" cy="1006082"/>
            </a:xfrm>
            <a:prstGeom prst="rect">
              <a:avLst/>
            </a:prstGeom>
            <a:solidFill>
              <a:srgbClr val="FFC000"/>
            </a:solidFill>
            <a:ln w="38100" algn="ctr">
              <a:noFill/>
              <a:miter lim="800000"/>
              <a:headEnd/>
              <a:tailEnd/>
            </a:ln>
            <a:effectLst>
              <a:outerShdw dist="254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80000"/>
                </a:spcBef>
                <a:buClr>
                  <a:srgbClr val="FF9933"/>
                </a:buClr>
                <a:defRPr/>
              </a:pPr>
              <a:endPara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302116" name="Text Box 36"/>
            <p:cNvSpPr txBox="1">
              <a:spLocks noChangeArrowheads="1"/>
            </p:cNvSpPr>
            <p:nvPr/>
          </p:nvSpPr>
          <p:spPr bwMode="blackWhite">
            <a:xfrm>
              <a:off x="3053043" y="5775718"/>
              <a:ext cx="4922557" cy="1006082"/>
            </a:xfrm>
            <a:prstGeom prst="rect">
              <a:avLst/>
            </a:prstGeom>
            <a:gradFill rotWithShape="1">
              <a:gsLst>
                <a:gs pos="0">
                  <a:schemeClr val="bg2">
                    <a:alpha val="75000"/>
                  </a:schemeClr>
                </a:gs>
                <a:gs pos="100000">
                  <a:schemeClr val="bg2">
                    <a:gamma/>
                    <a:shade val="47451"/>
                    <a:invGamma/>
                    <a:alpha val="0"/>
                  </a:schemeClr>
                </a:gs>
              </a:gsLst>
              <a:lin ang="0" scaled="1"/>
            </a:gra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80000"/>
                </a:spcBef>
                <a:buClr>
                  <a:srgbClr val="FF9933"/>
                </a:buClr>
                <a:defRPr/>
              </a:pPr>
              <a:endPara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endParaRPr>
            </a:p>
          </p:txBody>
        </p:sp>
        <p:pic>
          <p:nvPicPr>
            <p:cNvPr id="10260" name="Picture 39" descr="ili_logo"/>
            <p:cNvPicPr>
              <a:picLocks noChangeAspect="1" noChangeArrowheads="1"/>
            </p:cNvPicPr>
            <p:nvPr/>
          </p:nvPicPr>
          <p:blipFill>
            <a:blip r:embed="rId8" cstate="print"/>
            <a:srcRect l="27409" t="18077" r="26970" b="25955"/>
            <a:stretch>
              <a:fillRect/>
            </a:stretch>
          </p:blipFill>
          <p:spPr bwMode="auto">
            <a:xfrm>
              <a:off x="1676400" y="5870575"/>
              <a:ext cx="909638" cy="836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1" name="Text Box 40"/>
            <p:cNvSpPr txBox="1">
              <a:spLocks noChangeArrowheads="1"/>
            </p:cNvSpPr>
            <p:nvPr/>
          </p:nvSpPr>
          <p:spPr bwMode="auto">
            <a:xfrm>
              <a:off x="3200400" y="6038850"/>
              <a:ext cx="14319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Promotion</a:t>
              </a:r>
            </a:p>
          </p:txBody>
        </p:sp>
        <p:sp>
          <p:nvSpPr>
            <p:cNvPr id="10262" name="Text Box 41"/>
            <p:cNvSpPr txBox="1">
              <a:spLocks noChangeArrowheads="1"/>
            </p:cNvSpPr>
            <p:nvPr/>
          </p:nvSpPr>
          <p:spPr bwMode="auto">
            <a:xfrm>
              <a:off x="3200400" y="1619250"/>
              <a:ext cx="10048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People</a:t>
              </a:r>
            </a:p>
          </p:txBody>
        </p:sp>
        <p:sp>
          <p:nvSpPr>
            <p:cNvPr id="10263" name="Text Box 44"/>
            <p:cNvSpPr txBox="1">
              <a:spLocks noChangeArrowheads="1"/>
            </p:cNvSpPr>
            <p:nvPr/>
          </p:nvSpPr>
          <p:spPr bwMode="auto">
            <a:xfrm>
              <a:off x="3200400" y="2609850"/>
              <a:ext cx="12668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Products</a:t>
              </a:r>
            </a:p>
          </p:txBody>
        </p:sp>
        <p:sp>
          <p:nvSpPr>
            <p:cNvPr id="10264" name="Text Box 45"/>
            <p:cNvSpPr txBox="1">
              <a:spLocks noChangeArrowheads="1"/>
            </p:cNvSpPr>
            <p:nvPr/>
          </p:nvSpPr>
          <p:spPr bwMode="auto">
            <a:xfrm>
              <a:off x="3200400" y="3829050"/>
              <a:ext cx="8397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Place</a:t>
              </a:r>
            </a:p>
          </p:txBody>
        </p:sp>
        <p:sp>
          <p:nvSpPr>
            <p:cNvPr id="10265" name="Text Box 46"/>
            <p:cNvSpPr txBox="1">
              <a:spLocks noChangeArrowheads="1"/>
            </p:cNvSpPr>
            <p:nvPr/>
          </p:nvSpPr>
          <p:spPr bwMode="auto">
            <a:xfrm>
              <a:off x="3200400" y="4895850"/>
              <a:ext cx="7969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Price</a:t>
              </a:r>
            </a:p>
          </p:txBody>
        </p:sp>
      </p:grpSp>
      <p:sp>
        <p:nvSpPr>
          <p:cNvPr id="302127" name="Rectangle 47"/>
          <p:cNvSpPr>
            <a:spLocks noChangeArrowheads="1"/>
          </p:cNvSpPr>
          <p:nvPr/>
        </p:nvSpPr>
        <p:spPr bwMode="auto">
          <a:xfrm>
            <a:off x="381000" y="533400"/>
            <a:ext cx="87391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400" b="1" dirty="0">
                <a:solidFill>
                  <a:schemeClr val="bg2">
                    <a:lumMod val="75000"/>
                  </a:schemeClr>
                </a:solidFill>
              </a:rPr>
              <a:t>New Growth Strategy…Better, Not Bigger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685800"/>
            <a:ext cx="38862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Menu</a:t>
            </a:r>
          </a:p>
        </p:txBody>
      </p:sp>
      <p:pic>
        <p:nvPicPr>
          <p:cNvPr id="30723" name="Picture 3" descr="11305891_261724_Braz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876800" y="16002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4572000" y="1981200"/>
            <a:ext cx="4800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606060"/>
                </a:solidFill>
              </a:rPr>
              <a:t>McDonald’s Today </a:t>
            </a:r>
            <a:endParaRPr lang="en-US" sz="2400" dirty="0">
              <a:solidFill>
                <a:srgbClr val="404040"/>
              </a:solidFill>
            </a:endParaRPr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Innovation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Practices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400" dirty="0" smtClean="0">
                <a:solidFill>
                  <a:srgbClr val="606060"/>
                </a:solidFill>
              </a:rPr>
              <a:t>Simulation Practices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400" dirty="0" smtClean="0">
                <a:solidFill>
                  <a:srgbClr val="606060"/>
                </a:solidFill>
              </a:rPr>
              <a:t>Does that complete your order?</a:t>
            </a:r>
            <a:endParaRPr lang="en-US" sz="2400" dirty="0">
              <a:solidFill>
                <a:srgbClr val="606060"/>
              </a:solidFill>
            </a:endParaRPr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400" dirty="0">
                <a:solidFill>
                  <a:srgbClr val="606060"/>
                </a:solidFill>
              </a:rPr>
              <a:t> Q &amp;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Today :  Innovation Network</a:t>
            </a:r>
          </a:p>
        </p:txBody>
      </p:sp>
      <p:pic>
        <p:nvPicPr>
          <p:cNvPr id="16387" name="Picture 5" descr="world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650" y="1295400"/>
            <a:ext cx="7610475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990600" y="1401763"/>
            <a:ext cx="7427913" cy="461803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AutoShape 7"/>
          <p:cNvSpPr>
            <a:spLocks noChangeArrowheads="1"/>
          </p:cNvSpPr>
          <p:nvPr/>
        </p:nvSpPr>
        <p:spPr bwMode="auto">
          <a:xfrm rot="-3154226">
            <a:off x="3086100" y="1752600"/>
            <a:ext cx="2971800" cy="297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048" y="10437"/>
                </a:moveTo>
                <a:cubicBezTo>
                  <a:pt x="17856" y="6575"/>
                  <a:pt x="14667" y="3542"/>
                  <a:pt x="10800" y="3542"/>
                </a:cubicBezTo>
                <a:cubicBezTo>
                  <a:pt x="9583" y="3541"/>
                  <a:pt x="8385" y="3847"/>
                  <a:pt x="7318" y="4431"/>
                </a:cubicBezTo>
                <a:lnTo>
                  <a:pt x="5619" y="1323"/>
                </a:lnTo>
                <a:cubicBezTo>
                  <a:pt x="7207" y="455"/>
                  <a:pt x="8989" y="-1"/>
                  <a:pt x="10800" y="0"/>
                </a:cubicBezTo>
                <a:cubicBezTo>
                  <a:pt x="16555" y="0"/>
                  <a:pt x="21299" y="4513"/>
                  <a:pt x="21586" y="10261"/>
                </a:cubicBezTo>
                <a:lnTo>
                  <a:pt x="24283" y="10126"/>
                </a:lnTo>
                <a:lnTo>
                  <a:pt x="20040" y="14814"/>
                </a:lnTo>
                <a:lnTo>
                  <a:pt x="15352" y="10572"/>
                </a:lnTo>
                <a:lnTo>
                  <a:pt x="18048" y="10437"/>
                </a:lnTo>
                <a:close/>
              </a:path>
            </a:pathLst>
          </a:custGeom>
          <a:solidFill>
            <a:srgbClr val="FF0000">
              <a:alpha val="5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AutoShape 8"/>
          <p:cNvSpPr>
            <a:spLocks noChangeArrowheads="1"/>
          </p:cNvSpPr>
          <p:nvPr/>
        </p:nvSpPr>
        <p:spPr bwMode="auto">
          <a:xfrm rot="-10134977">
            <a:off x="2895600" y="2590800"/>
            <a:ext cx="2971800" cy="297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048" y="10437"/>
                </a:moveTo>
                <a:cubicBezTo>
                  <a:pt x="17856" y="6575"/>
                  <a:pt x="14667" y="3542"/>
                  <a:pt x="10800" y="3542"/>
                </a:cubicBezTo>
                <a:cubicBezTo>
                  <a:pt x="9583" y="3541"/>
                  <a:pt x="8385" y="3847"/>
                  <a:pt x="7318" y="4431"/>
                </a:cubicBezTo>
                <a:lnTo>
                  <a:pt x="5619" y="1323"/>
                </a:lnTo>
                <a:cubicBezTo>
                  <a:pt x="7207" y="455"/>
                  <a:pt x="8989" y="-1"/>
                  <a:pt x="10800" y="0"/>
                </a:cubicBezTo>
                <a:cubicBezTo>
                  <a:pt x="16555" y="0"/>
                  <a:pt x="21299" y="4513"/>
                  <a:pt x="21586" y="10261"/>
                </a:cubicBezTo>
                <a:lnTo>
                  <a:pt x="24283" y="10126"/>
                </a:lnTo>
                <a:lnTo>
                  <a:pt x="20040" y="14814"/>
                </a:lnTo>
                <a:lnTo>
                  <a:pt x="15352" y="10572"/>
                </a:lnTo>
                <a:lnTo>
                  <a:pt x="18048" y="10437"/>
                </a:lnTo>
                <a:close/>
              </a:path>
            </a:pathLst>
          </a:custGeom>
          <a:solidFill>
            <a:srgbClr val="FF0000">
              <a:alpha val="5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AutoShape 9"/>
          <p:cNvSpPr>
            <a:spLocks noChangeArrowheads="1"/>
          </p:cNvSpPr>
          <p:nvPr/>
        </p:nvSpPr>
        <p:spPr bwMode="auto">
          <a:xfrm rot="4261069">
            <a:off x="3733800" y="2286000"/>
            <a:ext cx="2971800" cy="297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048" y="10437"/>
                </a:moveTo>
                <a:cubicBezTo>
                  <a:pt x="17856" y="6575"/>
                  <a:pt x="14667" y="3542"/>
                  <a:pt x="10800" y="3542"/>
                </a:cubicBezTo>
                <a:cubicBezTo>
                  <a:pt x="9583" y="3541"/>
                  <a:pt x="8385" y="3847"/>
                  <a:pt x="7318" y="4431"/>
                </a:cubicBezTo>
                <a:lnTo>
                  <a:pt x="5619" y="1323"/>
                </a:lnTo>
                <a:cubicBezTo>
                  <a:pt x="7207" y="455"/>
                  <a:pt x="8989" y="-1"/>
                  <a:pt x="10800" y="0"/>
                </a:cubicBezTo>
                <a:cubicBezTo>
                  <a:pt x="16555" y="0"/>
                  <a:pt x="21299" y="4513"/>
                  <a:pt x="21586" y="10261"/>
                </a:cubicBezTo>
                <a:lnTo>
                  <a:pt x="24283" y="10126"/>
                </a:lnTo>
                <a:lnTo>
                  <a:pt x="20040" y="14814"/>
                </a:lnTo>
                <a:lnTo>
                  <a:pt x="15352" y="10572"/>
                </a:lnTo>
                <a:lnTo>
                  <a:pt x="18048" y="10437"/>
                </a:lnTo>
                <a:close/>
              </a:path>
            </a:pathLst>
          </a:custGeom>
          <a:solidFill>
            <a:srgbClr val="FF0000">
              <a:alpha val="5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1534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Innovation @ McDonald’s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Roles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28800"/>
            <a:ext cx="4419600" cy="4648200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en-US" b="1" smtClean="0">
                <a:solidFill>
                  <a:srgbClr val="404040"/>
                </a:solidFill>
              </a:rPr>
              <a:t>Inspiration / Impact Thinking </a:t>
            </a:r>
          </a:p>
          <a:p>
            <a:pPr lvl="1">
              <a:lnSpc>
                <a:spcPct val="80000"/>
              </a:lnSpc>
            </a:pPr>
            <a:endParaRPr lang="en-US" b="1" smtClean="0">
              <a:solidFill>
                <a:srgbClr val="404040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b="1" smtClean="0">
              <a:solidFill>
                <a:srgbClr val="404040"/>
              </a:solidFill>
            </a:endParaRPr>
          </a:p>
          <a:p>
            <a:pPr marL="0" indent="0">
              <a:lnSpc>
                <a:spcPct val="80000"/>
              </a:lnSpc>
            </a:pPr>
            <a:r>
              <a:rPr lang="en-US" b="1" smtClean="0">
                <a:solidFill>
                  <a:srgbClr val="404040"/>
                </a:solidFill>
              </a:rPr>
              <a:t>Development &amp; Testing 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solidFill>
                  <a:srgbClr val="404040"/>
                </a:solidFill>
              </a:rPr>
              <a:t>System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solidFill>
                  <a:srgbClr val="404040"/>
                </a:solidFill>
              </a:rPr>
              <a:t>Component</a:t>
            </a:r>
          </a:p>
          <a:p>
            <a:pPr lvl="1">
              <a:lnSpc>
                <a:spcPct val="80000"/>
              </a:lnSpc>
            </a:pPr>
            <a:endParaRPr lang="en-US" sz="1800" b="1" smtClean="0">
              <a:solidFill>
                <a:srgbClr val="404040"/>
              </a:solidFill>
            </a:endParaRPr>
          </a:p>
          <a:p>
            <a:pPr lvl="1">
              <a:lnSpc>
                <a:spcPct val="80000"/>
              </a:lnSpc>
            </a:pPr>
            <a:endParaRPr lang="en-US" b="1" smtClean="0">
              <a:solidFill>
                <a:srgbClr val="404040"/>
              </a:solidFill>
            </a:endParaRPr>
          </a:p>
          <a:p>
            <a:pPr marL="0" indent="0">
              <a:lnSpc>
                <a:spcPct val="80000"/>
              </a:lnSpc>
            </a:pPr>
            <a:r>
              <a:rPr lang="en-US" b="1" smtClean="0">
                <a:solidFill>
                  <a:srgbClr val="404040"/>
                </a:solidFill>
              </a:rPr>
              <a:t>AOW Support 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solidFill>
                  <a:srgbClr val="404040"/>
                </a:solidFill>
              </a:rPr>
              <a:t>Testing / modeling 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solidFill>
                  <a:srgbClr val="404040"/>
                </a:solidFill>
              </a:rPr>
              <a:t>Specific AOW project support </a:t>
            </a:r>
          </a:p>
        </p:txBody>
      </p:sp>
      <p:pic>
        <p:nvPicPr>
          <p:cNvPr id="18436" name="Picture 4" descr="IMG_639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2819400"/>
            <a:ext cx="2286000" cy="1524000"/>
          </a:xfrm>
        </p:spPr>
      </p:pic>
      <p:pic>
        <p:nvPicPr>
          <p:cNvPr id="18437" name="Picture 9" descr="CIMG10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219200"/>
            <a:ext cx="1981200" cy="148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38" name="Picture 10" descr="Manhattan Service Testing 28 April 2009 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419600"/>
            <a:ext cx="2133600" cy="1655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4648200"/>
            <a:ext cx="4267200" cy="1752600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rgbClr val="777777"/>
                </a:solidFill>
              </a:rPr>
              <a:t>CX journey</a:t>
            </a:r>
          </a:p>
        </p:txBody>
      </p:sp>
      <p:pic>
        <p:nvPicPr>
          <p:cNvPr id="32771" name="Picture 7" descr="KP-boardfree-br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2743200" y="4724400"/>
            <a:ext cx="624840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600" b="1">
                <a:solidFill>
                  <a:schemeClr val="bg1"/>
                </a:solidFill>
              </a:rPr>
              <a:t>1 </a:t>
            </a:r>
            <a:br>
              <a:rPr lang="en-US" sz="9600" b="1">
                <a:solidFill>
                  <a:schemeClr val="bg1"/>
                </a:solidFill>
              </a:rPr>
            </a:br>
            <a:r>
              <a:rPr lang="en-US" sz="2800" b="1">
                <a:solidFill>
                  <a:schemeClr val="bg1"/>
                </a:solidFill>
              </a:rPr>
              <a:t>Focus on the customer journey 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6612</TotalTime>
  <Words>1427</Words>
  <Application>Microsoft Office PowerPoint</Application>
  <PresentationFormat>On-screen Show (4:3)</PresentationFormat>
  <Paragraphs>273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Acrobat Document</vt:lpstr>
      <vt:lpstr>Right Tool for the Right Job Leveraging a Suite-of-Tools Approach to Problem Solving</vt:lpstr>
      <vt:lpstr>Menu</vt:lpstr>
      <vt:lpstr>Nature of our Business</vt:lpstr>
      <vt:lpstr> McDonald’s Today</vt:lpstr>
      <vt:lpstr>Plan to Win</vt:lpstr>
      <vt:lpstr>Menu</vt:lpstr>
      <vt:lpstr>Today :  Innovation Network</vt:lpstr>
      <vt:lpstr>Innovation @ McDonald’s  Roles </vt:lpstr>
      <vt:lpstr>Slide 9</vt:lpstr>
      <vt:lpstr>Service Design</vt:lpstr>
      <vt:lpstr>Slide 11</vt:lpstr>
      <vt:lpstr>Slide 12</vt:lpstr>
      <vt:lpstr>Slide 13</vt:lpstr>
      <vt:lpstr>Slide 14</vt:lpstr>
      <vt:lpstr>Live Simulation Models</vt:lpstr>
      <vt:lpstr>Slide 16</vt:lpstr>
      <vt:lpstr>Backcasting &gt; Forecasting</vt:lpstr>
      <vt:lpstr>Slide 18</vt:lpstr>
      <vt:lpstr>Menu</vt:lpstr>
      <vt:lpstr>IC Lab Process – Live Customer and Crew Simulator</vt:lpstr>
      <vt:lpstr>Computer Simulation Process – Virtual World Simulator</vt:lpstr>
      <vt:lpstr>Must understand which tool is best to simulate which function</vt:lpstr>
      <vt:lpstr>Menu</vt:lpstr>
      <vt:lpstr>Best Practices</vt:lpstr>
      <vt:lpstr>Visualize the Model Solution Space</vt:lpstr>
      <vt:lpstr>Thank You</vt:lpstr>
    </vt:vector>
  </TitlesOfParts>
  <Company>McDonalds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McDonald's Corporation</dc:creator>
  <cp:lastModifiedBy>Jay Burke</cp:lastModifiedBy>
  <cp:revision>200</cp:revision>
  <dcterms:created xsi:type="dcterms:W3CDTF">2007-03-14T01:46:36Z</dcterms:created>
  <dcterms:modified xsi:type="dcterms:W3CDTF">2011-02-22T15:21:21Z</dcterms:modified>
</cp:coreProperties>
</file>